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89" r:id="rId2"/>
    <p:sldId id="256" r:id="rId3"/>
    <p:sldId id="367" r:id="rId4"/>
    <p:sldId id="368" r:id="rId5"/>
    <p:sldId id="377" r:id="rId6"/>
    <p:sldId id="383" r:id="rId7"/>
    <p:sldId id="321" r:id="rId8"/>
    <p:sldId id="398" r:id="rId9"/>
    <p:sldId id="401" r:id="rId10"/>
    <p:sldId id="360" r:id="rId11"/>
    <p:sldId id="369" r:id="rId12"/>
    <p:sldId id="378" r:id="rId13"/>
    <p:sldId id="385" r:id="rId14"/>
    <p:sldId id="387" r:id="rId15"/>
    <p:sldId id="389" r:id="rId16"/>
    <p:sldId id="390" r:id="rId17"/>
    <p:sldId id="386" r:id="rId18"/>
    <p:sldId id="384" r:id="rId19"/>
    <p:sldId id="402" r:id="rId20"/>
    <p:sldId id="379" r:id="rId21"/>
    <p:sldId id="399" r:id="rId22"/>
    <p:sldId id="397" r:id="rId23"/>
    <p:sldId id="380" r:id="rId24"/>
    <p:sldId id="382" r:id="rId25"/>
    <p:sldId id="370" r:id="rId26"/>
    <p:sldId id="400" r:id="rId27"/>
    <p:sldId id="375" r:id="rId28"/>
    <p:sldId id="374" r:id="rId29"/>
    <p:sldId id="391" r:id="rId30"/>
    <p:sldId id="392" r:id="rId31"/>
    <p:sldId id="393" r:id="rId32"/>
    <p:sldId id="359" r:id="rId33"/>
    <p:sldId id="330" r:id="rId34"/>
    <p:sldId id="395" r:id="rId35"/>
    <p:sldId id="394" r:id="rId36"/>
    <p:sldId id="396" r:id="rId37"/>
    <p:sldId id="376" r:id="rId38"/>
  </p:sldIdLst>
  <p:sldSz cx="12192000" cy="6858000"/>
  <p:notesSz cx="7010400" cy="9296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l" lastIdx="1" clrIdx="0">
    <p:extLst>
      <p:ext uri="{19B8F6BF-5375-455C-9EA6-DF929625EA0E}">
        <p15:presenceInfo xmlns:p15="http://schemas.microsoft.com/office/powerpoint/2012/main" userId="Au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2667"/>
    <a:srgbClr val="089240"/>
    <a:srgbClr val="2CAE2C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orena\Downloads\Gr&#225;fica%20Requerimiento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d8e1ea82b76967da/Descargas/Trabajando%20en%20ambos%20pc%2026-03-2025/TABLAS%20INFORME%20GESTI&#211;N%202024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d8e1ea82b76967da/Descargas/Trabajando%20en%20ambos%20pc%2026-03-2025/TABLAS%20INFORME%20GESTI&#211;N%202024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d8e1ea82b76967da/Descargas/Trabajando%20en%20ambos%20pc%2026-03-2025/TABLAS%20INFORME%20GESTI&#211;N%202024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CO" sz="3000" b="1" dirty="0">
                <a:solidFill>
                  <a:schemeClr val="tx1"/>
                </a:solidFill>
              </a:rPr>
              <a:t>CONSOLIDADO REQUERIMIENTOS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357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0C8-4B04-B8F8-04BF77CFFF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[1]Hoja2!$A$39:$A$43</c:f>
              <c:strCache>
                <c:ptCount val="5"/>
                <c:pt idx="0">
                  <c:v>CON RESPUESTA DENTRO DEL TÉRMINO</c:v>
                </c:pt>
                <c:pt idx="1">
                  <c:v>CON RESPUESTA EXTEMPORÁNEA</c:v>
                </c:pt>
                <c:pt idx="2">
                  <c:v> INFORMATIVO</c:v>
                </c:pt>
                <c:pt idx="3">
                  <c:v>SIN RESPUESTA</c:v>
                </c:pt>
                <c:pt idx="4">
                  <c:v>EN TÉRMINO</c:v>
                </c:pt>
              </c:strCache>
            </c:strRef>
          </c:cat>
          <c:val>
            <c:numRef>
              <c:f>[1]Hoja2!$B$39:$B$43</c:f>
              <c:numCache>
                <c:formatCode>General</c:formatCode>
                <c:ptCount val="5"/>
                <c:pt idx="0">
                  <c:v>257</c:v>
                </c:pt>
                <c:pt idx="1">
                  <c:v>84</c:v>
                </c:pt>
                <c:pt idx="2">
                  <c:v>65</c:v>
                </c:pt>
                <c:pt idx="3">
                  <c:v>23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C8-4B04-B8F8-04BF77CFFFB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12397183"/>
        <c:axId val="612398143"/>
      </c:barChart>
      <c:catAx>
        <c:axId val="612397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12398143"/>
        <c:crosses val="autoZero"/>
        <c:auto val="1"/>
        <c:lblAlgn val="ctr"/>
        <c:lblOffset val="100"/>
        <c:noMultiLvlLbl val="0"/>
      </c:catAx>
      <c:valAx>
        <c:axId val="6123981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12397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3000" dirty="0"/>
              <a:t>EJECUCION PRESUPUESTAL </a:t>
            </a:r>
          </a:p>
          <a:p>
            <a:pPr>
              <a:defRPr sz="3000"/>
            </a:pPr>
            <a:r>
              <a:rPr lang="en-US" sz="3000" dirty="0"/>
              <a:t>VIGENCIA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117-4F31-83B5-16E9076D3DB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117-4F31-83B5-16E9076D3DB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Hoja1!$T$34:$U$34</c:f>
              <c:strCache>
                <c:ptCount val="2"/>
                <c:pt idx="0">
                  <c:v>% EJECUCION</c:v>
                </c:pt>
                <c:pt idx="1">
                  <c:v>NO EJECUTADO</c:v>
                </c:pt>
              </c:strCache>
            </c:strRef>
          </c:cat>
          <c:val>
            <c:numRef>
              <c:f>Hoja1!$T$35:$U$35</c:f>
              <c:numCache>
                <c:formatCode>0.00%</c:formatCode>
                <c:ptCount val="2"/>
                <c:pt idx="0">
                  <c:v>0.8589</c:v>
                </c:pt>
                <c:pt idx="1">
                  <c:v>0.1411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17-4F31-83B5-16E9076D3DB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0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VIGENCIAS EXPIRADAS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E29-4DC6-9A79-399E386EF40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E29-4DC6-9A79-399E386EF40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5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BE29-4DC6-9A79-399E386EF40B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5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BE29-4DC6-9A79-399E386EF40B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Hoja1!$X$37:$Y$37</c:f>
              <c:strCache>
                <c:ptCount val="2"/>
                <c:pt idx="0">
                  <c:v>Sin Gestión</c:v>
                </c:pt>
                <c:pt idx="1">
                  <c:v>Gestión</c:v>
                </c:pt>
              </c:strCache>
            </c:strRef>
          </c:cat>
          <c:val>
            <c:numRef>
              <c:f>Hoja1!$X$38:$Y$38</c:f>
              <c:numCache>
                <c:formatCode>General</c:formatCode>
                <c:ptCount val="2"/>
                <c:pt idx="0">
                  <c:v>420</c:v>
                </c:pt>
                <c:pt idx="1">
                  <c:v>760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29-4DC6-9A79-399E386EF40B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500"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0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CO" sz="3000" b="1" dirty="0">
                <a:solidFill>
                  <a:sysClr val="windowText" lastClr="000000"/>
                </a:solidFill>
              </a:rPr>
              <a:t>TOTAL CONTRATACIÓN</a:t>
            </a:r>
            <a:r>
              <a:rPr lang="es-CO" sz="3000" b="1" baseline="0" dirty="0">
                <a:solidFill>
                  <a:sysClr val="windowText" lastClr="000000"/>
                </a:solidFill>
              </a:rPr>
              <a:t> POR MODALIDAD</a:t>
            </a:r>
          </a:p>
          <a:p>
            <a:pPr>
              <a:defRPr sz="3000" b="1">
                <a:solidFill>
                  <a:sysClr val="windowText" lastClr="000000"/>
                </a:solidFill>
              </a:defRPr>
            </a:pPr>
            <a:r>
              <a:rPr lang="es-CO" sz="3000" b="1" baseline="0" dirty="0">
                <a:solidFill>
                  <a:sysClr val="windowText" lastClr="000000"/>
                </a:solidFill>
              </a:rPr>
              <a:t>VI</a:t>
            </a:r>
            <a:r>
              <a:rPr lang="es-CO" sz="3000" b="1" dirty="0">
                <a:solidFill>
                  <a:sysClr val="windowText" lastClr="000000"/>
                </a:solidFill>
              </a:rPr>
              <a:t>GENCIA 2024</a:t>
            </a:r>
          </a:p>
        </c:rich>
      </c:tx>
      <c:overlay val="0"/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Hoja1!$B$50</c:f>
              <c:strCache>
                <c:ptCount val="1"/>
                <c:pt idx="0">
                  <c:v>CANTIDAD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Hoja1!$A$51:$A$56</c:f>
              <c:strCache>
                <c:ptCount val="6"/>
                <c:pt idx="0">
                  <c:v>OPS</c:v>
                </c:pt>
                <c:pt idx="1">
                  <c:v>CONTRATACIÓN DIRECTA</c:v>
                </c:pt>
                <c:pt idx="2">
                  <c:v>SELECCIÓN ABREVIADA</c:v>
                </c:pt>
                <c:pt idx="3">
                  <c:v>MÍNIMA CUANTIA</c:v>
                </c:pt>
                <c:pt idx="4">
                  <c:v>LICITACIÓN PUBLICA</c:v>
                </c:pt>
                <c:pt idx="5">
                  <c:v>CONCURSO DE MÉRITOS</c:v>
                </c:pt>
              </c:strCache>
            </c:strRef>
          </c:cat>
          <c:val>
            <c:numRef>
              <c:f>Hoja1!$B$51:$B$56</c:f>
              <c:numCache>
                <c:formatCode>General</c:formatCode>
                <c:ptCount val="6"/>
                <c:pt idx="0">
                  <c:v>3289</c:v>
                </c:pt>
                <c:pt idx="1">
                  <c:v>228</c:v>
                </c:pt>
                <c:pt idx="2">
                  <c:v>51</c:v>
                </c:pt>
                <c:pt idx="3">
                  <c:v>30</c:v>
                </c:pt>
                <c:pt idx="4">
                  <c:v>4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B7-44E9-988A-22912E6E92E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991946463"/>
        <c:axId val="1991957503"/>
      </c:barChart>
      <c:catAx>
        <c:axId val="19919464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91957503"/>
        <c:crosses val="autoZero"/>
        <c:auto val="1"/>
        <c:lblAlgn val="ctr"/>
        <c:lblOffset val="100"/>
        <c:noMultiLvlLbl val="0"/>
      </c:catAx>
      <c:valAx>
        <c:axId val="199195750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91946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s-CO" sz="3000" dirty="0"/>
              <a:t>VALORES CONTRATADOS POR</a:t>
            </a:r>
            <a:r>
              <a:rPr lang="es-CO" sz="3000" baseline="0" dirty="0"/>
              <a:t> </a:t>
            </a:r>
            <a:r>
              <a:rPr lang="es-CO" sz="3000" dirty="0"/>
              <a:t>MODALIDAD </a:t>
            </a:r>
          </a:p>
          <a:p>
            <a:pPr>
              <a:defRPr sz="3000"/>
            </a:pPr>
            <a:r>
              <a:rPr lang="es-CO" sz="3000" dirty="0"/>
              <a:t>VIGENCIA 2024</a:t>
            </a:r>
          </a:p>
        </c:rich>
      </c:tx>
      <c:layout>
        <c:manualLayout>
          <c:xMode val="edge"/>
          <c:yMode val="edge"/>
          <c:x val="0.13919902157323669"/>
          <c:y val="4.48404825549815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7061445569151752E-3"/>
                  <c:y val="1.392393604479734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F96-4542-AE47-A3C0AC02FE17}"/>
                </c:ext>
              </c:extLst>
            </c:dLbl>
            <c:dLbl>
              <c:idx val="1"/>
              <c:layout>
                <c:manualLayout>
                  <c:x val="-2.4806038543581726E-17"/>
                  <c:y val="-8.142523614152569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F96-4542-AE47-A3C0AC02FE17}"/>
                </c:ext>
              </c:extLst>
            </c:dLbl>
            <c:dLbl>
              <c:idx val="2"/>
              <c:layout>
                <c:manualLayout>
                  <c:x val="-4.9612077087163452E-17"/>
                  <c:y val="-8.142523614152489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96-4542-AE47-A3C0AC02FE17}"/>
                </c:ext>
              </c:extLst>
            </c:dLbl>
            <c:dLbl>
              <c:idx val="3"/>
              <c:layout>
                <c:manualLayout>
                  <c:x val="-9.9224154174326905E-17"/>
                  <c:y val="1.171729007890236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96-4542-AE47-A3C0AC02FE17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9F96-4542-AE47-A3C0AC02FE17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9F96-4542-AE47-A3C0AC02FE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Hoja1!$A$70:$A$75</c:f>
              <c:strCache>
                <c:ptCount val="6"/>
                <c:pt idx="0">
                  <c:v>CONTRATACIÓN DIRECTA OTROS</c:v>
                </c:pt>
                <c:pt idx="1">
                  <c:v>SELECCIÓN ABREVIADA</c:v>
                </c:pt>
                <c:pt idx="2">
                  <c:v>PRESTACIÓN DE SERVICIOS PROFESIONALES</c:v>
                </c:pt>
                <c:pt idx="3">
                  <c:v>LICITACIÓN PUBLICA</c:v>
                </c:pt>
                <c:pt idx="4">
                  <c:v>PROCESO DE MINIMA CUANTIA</c:v>
                </c:pt>
                <c:pt idx="5">
                  <c:v>CONCURSO DE MÉRITOS</c:v>
                </c:pt>
              </c:strCache>
            </c:strRef>
          </c:cat>
          <c:val>
            <c:numRef>
              <c:f>Hoja1!$B$70:$B$75</c:f>
              <c:numCache>
                <c:formatCode>"$"\ #,##0.00</c:formatCode>
                <c:ptCount val="6"/>
                <c:pt idx="0">
                  <c:v>134032055166.45</c:v>
                </c:pt>
                <c:pt idx="1">
                  <c:v>77460617301.460007</c:v>
                </c:pt>
                <c:pt idx="2">
                  <c:v>45380399432.940002</c:v>
                </c:pt>
                <c:pt idx="3">
                  <c:v>36226559500.489998</c:v>
                </c:pt>
                <c:pt idx="4">
                  <c:v>1936855967.98</c:v>
                </c:pt>
                <c:pt idx="5">
                  <c:v>325915691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F96-4542-AE47-A3C0AC02FE1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851363535"/>
        <c:axId val="1851363055"/>
      </c:barChart>
      <c:catAx>
        <c:axId val="1851363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51363055"/>
        <c:crosses val="autoZero"/>
        <c:auto val="1"/>
        <c:lblAlgn val="ctr"/>
        <c:lblOffset val="100"/>
        <c:noMultiLvlLbl val="0"/>
      </c:catAx>
      <c:valAx>
        <c:axId val="1851363055"/>
        <c:scaling>
          <c:orientation val="minMax"/>
        </c:scaling>
        <c:delete val="1"/>
        <c:axPos val="l"/>
        <c:numFmt formatCode="&quot;$&quot;\ #,##0.00" sourceLinked="1"/>
        <c:majorTickMark val="none"/>
        <c:minorTickMark val="none"/>
        <c:tickLblPos val="nextTo"/>
        <c:crossAx val="18513635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CO" sz="3000" b="1">
                <a:solidFill>
                  <a:schemeClr val="tx1"/>
                </a:solidFill>
              </a:rPr>
              <a:t>CUMPLIMIENTO METAS PLAN DE DESARROLLO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Hoja1!$A$3:$A$7</c:f>
              <c:strCache>
                <c:ptCount val="5"/>
                <c:pt idx="0">
                  <c:v>CUMPLIDA</c:v>
                </c:pt>
                <c:pt idx="1">
                  <c:v>NO PROGRAMADA</c:v>
                </c:pt>
                <c:pt idx="2">
                  <c:v>ATRASADA</c:v>
                </c:pt>
                <c:pt idx="3">
                  <c:v>NO INICIADA</c:v>
                </c:pt>
                <c:pt idx="4">
                  <c:v>GESTIÓN NORMAL</c:v>
                </c:pt>
              </c:strCache>
            </c:strRef>
          </c:cat>
          <c:val>
            <c:numRef>
              <c:f>Hoja1!$B$3:$B$7</c:f>
              <c:numCache>
                <c:formatCode>0</c:formatCode>
                <c:ptCount val="5"/>
                <c:pt idx="0" formatCode="General">
                  <c:v>276</c:v>
                </c:pt>
                <c:pt idx="1">
                  <c:v>96</c:v>
                </c:pt>
                <c:pt idx="2">
                  <c:v>77</c:v>
                </c:pt>
                <c:pt idx="3">
                  <c:v>56</c:v>
                </c:pt>
                <c:pt idx="4" formatCode="General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29-408C-92E9-8033896510C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97379535"/>
        <c:axId val="1697396335"/>
      </c:barChart>
      <c:catAx>
        <c:axId val="1697379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97396335"/>
        <c:crosses val="autoZero"/>
        <c:auto val="1"/>
        <c:lblAlgn val="ctr"/>
        <c:lblOffset val="100"/>
        <c:noMultiLvlLbl val="0"/>
      </c:catAx>
      <c:valAx>
        <c:axId val="1697396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973795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4000" b="1">
                <a:solidFill>
                  <a:schemeClr val="tx1"/>
                </a:solidFill>
              </a:rPr>
              <a:t>PROMEDIO CONSOLIDADO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stacked"/>
        <c:varyColors val="0"/>
        <c:ser>
          <c:idx val="1"/>
          <c:order val="1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Hoja1!$D$45:$G$45</c:f>
              <c:strCache>
                <c:ptCount val="4"/>
                <c:pt idx="0">
                  <c:v>EJECUCION PRESUPUESTAL</c:v>
                </c:pt>
                <c:pt idx="1">
                  <c:v>VIGENCIAS EXPIRADAS</c:v>
                </c:pt>
                <c:pt idx="2">
                  <c:v>EJECUCION RESERVAS</c:v>
                </c:pt>
                <c:pt idx="3">
                  <c:v>METAS PLAN DE DLLO</c:v>
                </c:pt>
              </c:strCache>
            </c:strRef>
          </c:cat>
          <c:val>
            <c:numRef>
              <c:f>Hoja1!$D$47:$G$47</c:f>
              <c:numCache>
                <c:formatCode>0%</c:formatCode>
                <c:ptCount val="4"/>
                <c:pt idx="0" formatCode="0.00%">
                  <c:v>0.8589</c:v>
                </c:pt>
                <c:pt idx="1">
                  <c:v>0.37</c:v>
                </c:pt>
                <c:pt idx="2">
                  <c:v>0.64</c:v>
                </c:pt>
                <c:pt idx="3" formatCode="0.00%">
                  <c:v>0.78400000000000003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CC-4614-A337-5D36F988BFE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93918736"/>
        <c:axId val="59391765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CO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Hoja1!$D$45:$G$45</c15:sqref>
                        </c15:formulaRef>
                      </c:ext>
                    </c:extLst>
                    <c:strCache>
                      <c:ptCount val="4"/>
                      <c:pt idx="0">
                        <c:v>EJECUCION PRESUPUESTAL</c:v>
                      </c:pt>
                      <c:pt idx="1">
                        <c:v>VIGENCIAS EXPIRADAS</c:v>
                      </c:pt>
                      <c:pt idx="2">
                        <c:v>EJECUCION RESERVAS</c:v>
                      </c:pt>
                      <c:pt idx="3">
                        <c:v>METAS PLAN DE DLLO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Hoja1!$D$46:$G$46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F5CC-4614-A337-5D36F988BFE3}"/>
                  </c:ext>
                </c:extLst>
              </c15:ser>
            </c15:filteredBarSeries>
          </c:ext>
        </c:extLst>
      </c:barChart>
      <c:catAx>
        <c:axId val="59391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93917656"/>
        <c:crosses val="autoZero"/>
        <c:auto val="1"/>
        <c:lblAlgn val="ctr"/>
        <c:lblOffset val="100"/>
        <c:noMultiLvlLbl val="0"/>
      </c:catAx>
      <c:valAx>
        <c:axId val="593917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93918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4CB842-7FB5-49E8-8D8E-526664EF6C40}" type="doc">
      <dgm:prSet loTypeId="urn:microsoft.com/office/officeart/2005/8/layout/hierarchy4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s-CO"/>
        </a:p>
      </dgm:t>
    </dgm:pt>
    <dgm:pt modelId="{A102C42A-524F-461D-A77E-5B14105B8CF8}">
      <dgm:prSet phldrT="[Texto]"/>
      <dgm:spPr/>
      <dgm:t>
        <a:bodyPr/>
        <a:lstStyle/>
        <a:p>
          <a:r>
            <a:rPr lang="es-CO" dirty="0"/>
            <a:t>ROL DE LIDERAZGO ESTRATÉGICO</a:t>
          </a:r>
        </a:p>
      </dgm:t>
    </dgm:pt>
    <dgm:pt modelId="{92C92A8E-860C-49E9-8A79-A4AE2AAF90A1}" type="parTrans" cxnId="{D45DA11A-D378-4BAF-9393-93C305AE6BE8}">
      <dgm:prSet/>
      <dgm:spPr/>
      <dgm:t>
        <a:bodyPr/>
        <a:lstStyle/>
        <a:p>
          <a:endParaRPr lang="es-CO"/>
        </a:p>
      </dgm:t>
    </dgm:pt>
    <dgm:pt modelId="{1300D2FF-2DED-483B-B9F6-CD16CB16C6D0}" type="sibTrans" cxnId="{D45DA11A-D378-4BAF-9393-93C305AE6BE8}">
      <dgm:prSet/>
      <dgm:spPr/>
      <dgm:t>
        <a:bodyPr/>
        <a:lstStyle/>
        <a:p>
          <a:endParaRPr lang="es-CO" dirty="0"/>
        </a:p>
      </dgm:t>
    </dgm:pt>
    <dgm:pt modelId="{5286540B-FE5A-4022-BD87-863F79839D00}">
      <dgm:prSet phldrT="[Texto]"/>
      <dgm:spPr/>
      <dgm:t>
        <a:bodyPr/>
        <a:lstStyle/>
        <a:p>
          <a:r>
            <a:rPr lang="es-CO" dirty="0"/>
            <a:t>EVALUACIÓN DE LA GESTIÓN DEL RIESGO</a:t>
          </a:r>
        </a:p>
      </dgm:t>
    </dgm:pt>
    <dgm:pt modelId="{ADA8923C-8679-4C02-8827-C52E50CF7C1C}" type="parTrans" cxnId="{C4346960-4F60-4A27-9338-131C26494B5D}">
      <dgm:prSet/>
      <dgm:spPr/>
      <dgm:t>
        <a:bodyPr/>
        <a:lstStyle/>
        <a:p>
          <a:endParaRPr lang="es-CO"/>
        </a:p>
      </dgm:t>
    </dgm:pt>
    <dgm:pt modelId="{0EBE589C-F54C-41FD-86E4-7BF2B97698B2}" type="sibTrans" cxnId="{C4346960-4F60-4A27-9338-131C26494B5D}">
      <dgm:prSet/>
      <dgm:spPr/>
      <dgm:t>
        <a:bodyPr/>
        <a:lstStyle/>
        <a:p>
          <a:endParaRPr lang="es-CO"/>
        </a:p>
      </dgm:t>
    </dgm:pt>
    <dgm:pt modelId="{F91441AB-EBD0-418D-BE5C-B523EED5D35B}">
      <dgm:prSet/>
      <dgm:spPr/>
      <dgm:t>
        <a:bodyPr/>
        <a:lstStyle/>
        <a:p>
          <a:r>
            <a:rPr lang="es-CO" dirty="0"/>
            <a:t>EVALUACIÓN Y SEGUIMIENTO</a:t>
          </a:r>
        </a:p>
      </dgm:t>
    </dgm:pt>
    <dgm:pt modelId="{E23B3E33-590A-432E-BB8C-286A30120A22}" type="parTrans" cxnId="{0942D14F-2ABC-4248-A49F-9B58A6183A44}">
      <dgm:prSet/>
      <dgm:spPr/>
      <dgm:t>
        <a:bodyPr/>
        <a:lstStyle/>
        <a:p>
          <a:endParaRPr lang="es-CO"/>
        </a:p>
      </dgm:t>
    </dgm:pt>
    <dgm:pt modelId="{B8981C3F-7BAC-43C3-8598-B9A92E23E07E}" type="sibTrans" cxnId="{0942D14F-2ABC-4248-A49F-9B58A6183A44}">
      <dgm:prSet/>
      <dgm:spPr/>
      <dgm:t>
        <a:bodyPr/>
        <a:lstStyle/>
        <a:p>
          <a:endParaRPr lang="es-CO"/>
        </a:p>
      </dgm:t>
    </dgm:pt>
    <dgm:pt modelId="{5DF4283F-1152-4BD9-9D09-1347B4949B2A}">
      <dgm:prSet/>
      <dgm:spPr/>
      <dgm:t>
        <a:bodyPr/>
        <a:lstStyle/>
        <a:p>
          <a:r>
            <a:rPr lang="es-CO" dirty="0"/>
            <a:t>ENFOQUE HACIA LA PREVENCIÓN</a:t>
          </a:r>
        </a:p>
      </dgm:t>
    </dgm:pt>
    <dgm:pt modelId="{AA040EBD-20E2-4CE4-A40F-45D19E37A47F}" type="parTrans" cxnId="{029CFF67-6CDB-4053-8616-47916CEDC987}">
      <dgm:prSet/>
      <dgm:spPr/>
      <dgm:t>
        <a:bodyPr/>
        <a:lstStyle/>
        <a:p>
          <a:endParaRPr lang="es-CO"/>
        </a:p>
      </dgm:t>
    </dgm:pt>
    <dgm:pt modelId="{BE8A8F98-E42F-4830-B867-1332AADF7F9A}" type="sibTrans" cxnId="{029CFF67-6CDB-4053-8616-47916CEDC987}">
      <dgm:prSet/>
      <dgm:spPr/>
      <dgm:t>
        <a:bodyPr/>
        <a:lstStyle/>
        <a:p>
          <a:endParaRPr lang="es-CO"/>
        </a:p>
      </dgm:t>
    </dgm:pt>
    <dgm:pt modelId="{78EF7364-3689-4FA9-BF48-2902D29EF1B8}">
      <dgm:prSet/>
      <dgm:spPr/>
      <dgm:t>
        <a:bodyPr/>
        <a:lstStyle/>
        <a:p>
          <a:r>
            <a:rPr lang="es-CO" dirty="0"/>
            <a:t>RELACIÓN CON ENTES EXTERNOS</a:t>
          </a:r>
        </a:p>
      </dgm:t>
    </dgm:pt>
    <dgm:pt modelId="{2D3CF044-FCC6-4134-8DD6-F0C892C8ECAE}" type="parTrans" cxnId="{A3094AC6-AF76-4E71-BAB9-C4049233405A}">
      <dgm:prSet/>
      <dgm:spPr/>
      <dgm:t>
        <a:bodyPr/>
        <a:lstStyle/>
        <a:p>
          <a:endParaRPr lang="es-CO"/>
        </a:p>
      </dgm:t>
    </dgm:pt>
    <dgm:pt modelId="{2CCFD19E-E513-450F-B72C-04439581AE61}" type="sibTrans" cxnId="{A3094AC6-AF76-4E71-BAB9-C4049233405A}">
      <dgm:prSet/>
      <dgm:spPr/>
      <dgm:t>
        <a:bodyPr/>
        <a:lstStyle/>
        <a:p>
          <a:endParaRPr lang="es-CO"/>
        </a:p>
      </dgm:t>
    </dgm:pt>
    <dgm:pt modelId="{DBA7D1B3-237E-46AF-A255-0AA313300667}" type="pres">
      <dgm:prSet presAssocID="{1D4CB842-7FB5-49E8-8D8E-526664EF6C4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9E127F9-1FAF-434A-B521-69075203D137}" type="pres">
      <dgm:prSet presAssocID="{A102C42A-524F-461D-A77E-5B14105B8CF8}" presName="vertOne" presStyleCnt="0"/>
      <dgm:spPr/>
    </dgm:pt>
    <dgm:pt modelId="{12C10D94-4139-4BCB-A50A-3725A11817F5}" type="pres">
      <dgm:prSet presAssocID="{A102C42A-524F-461D-A77E-5B14105B8CF8}" presName="txOne" presStyleLbl="node0" presStyleIdx="0" presStyleCnt="5">
        <dgm:presLayoutVars>
          <dgm:chPref val="3"/>
        </dgm:presLayoutVars>
      </dgm:prSet>
      <dgm:spPr/>
    </dgm:pt>
    <dgm:pt modelId="{A7AD36D8-DB69-4374-85EB-12596767CFE5}" type="pres">
      <dgm:prSet presAssocID="{A102C42A-524F-461D-A77E-5B14105B8CF8}" presName="horzOne" presStyleCnt="0"/>
      <dgm:spPr/>
    </dgm:pt>
    <dgm:pt modelId="{6A5441DA-4650-448B-B27F-5BE2D5B9A24F}" type="pres">
      <dgm:prSet presAssocID="{1300D2FF-2DED-483B-B9F6-CD16CB16C6D0}" presName="sibSpaceOne" presStyleCnt="0"/>
      <dgm:spPr/>
    </dgm:pt>
    <dgm:pt modelId="{1B96F40D-2DA2-4D31-9001-6AA3ED0E6AD4}" type="pres">
      <dgm:prSet presAssocID="{F91441AB-EBD0-418D-BE5C-B523EED5D35B}" presName="vertOne" presStyleCnt="0"/>
      <dgm:spPr/>
    </dgm:pt>
    <dgm:pt modelId="{6C1E674B-6131-4CF8-8279-5E88E92E55E7}" type="pres">
      <dgm:prSet presAssocID="{F91441AB-EBD0-418D-BE5C-B523EED5D35B}" presName="txOne" presStyleLbl="node0" presStyleIdx="1" presStyleCnt="5">
        <dgm:presLayoutVars>
          <dgm:chPref val="3"/>
        </dgm:presLayoutVars>
      </dgm:prSet>
      <dgm:spPr/>
    </dgm:pt>
    <dgm:pt modelId="{4AE7FE3F-DE1C-42A6-B141-8ECB717EF24F}" type="pres">
      <dgm:prSet presAssocID="{F91441AB-EBD0-418D-BE5C-B523EED5D35B}" presName="horzOne" presStyleCnt="0"/>
      <dgm:spPr/>
    </dgm:pt>
    <dgm:pt modelId="{8B5E80F3-3C00-4B53-88E3-26D64FE150E5}" type="pres">
      <dgm:prSet presAssocID="{B8981C3F-7BAC-43C3-8598-B9A92E23E07E}" presName="sibSpaceOne" presStyleCnt="0"/>
      <dgm:spPr/>
    </dgm:pt>
    <dgm:pt modelId="{9934A042-67D9-486E-A5FB-8A39E0ECE1E2}" type="pres">
      <dgm:prSet presAssocID="{5DF4283F-1152-4BD9-9D09-1347B4949B2A}" presName="vertOne" presStyleCnt="0"/>
      <dgm:spPr/>
    </dgm:pt>
    <dgm:pt modelId="{1DD5AFD6-A7A6-4EAD-8207-1C2C65D70AF4}" type="pres">
      <dgm:prSet presAssocID="{5DF4283F-1152-4BD9-9D09-1347B4949B2A}" presName="txOne" presStyleLbl="node0" presStyleIdx="2" presStyleCnt="5">
        <dgm:presLayoutVars>
          <dgm:chPref val="3"/>
        </dgm:presLayoutVars>
      </dgm:prSet>
      <dgm:spPr/>
    </dgm:pt>
    <dgm:pt modelId="{D0582C52-FBF1-4164-9776-2D662A76EBE7}" type="pres">
      <dgm:prSet presAssocID="{5DF4283F-1152-4BD9-9D09-1347B4949B2A}" presName="horzOne" presStyleCnt="0"/>
      <dgm:spPr/>
    </dgm:pt>
    <dgm:pt modelId="{50C7A173-9125-4E99-9E7F-E8AB3340F2A7}" type="pres">
      <dgm:prSet presAssocID="{BE8A8F98-E42F-4830-B867-1332AADF7F9A}" presName="sibSpaceOne" presStyleCnt="0"/>
      <dgm:spPr/>
    </dgm:pt>
    <dgm:pt modelId="{A8673BD4-CFCF-4118-8F2F-D388B42E5A8B}" type="pres">
      <dgm:prSet presAssocID="{78EF7364-3689-4FA9-BF48-2902D29EF1B8}" presName="vertOne" presStyleCnt="0"/>
      <dgm:spPr/>
    </dgm:pt>
    <dgm:pt modelId="{C66500A1-B9F0-4364-8398-A5A3AA82752E}" type="pres">
      <dgm:prSet presAssocID="{78EF7364-3689-4FA9-BF48-2902D29EF1B8}" presName="txOne" presStyleLbl="node0" presStyleIdx="3" presStyleCnt="5">
        <dgm:presLayoutVars>
          <dgm:chPref val="3"/>
        </dgm:presLayoutVars>
      </dgm:prSet>
      <dgm:spPr/>
    </dgm:pt>
    <dgm:pt modelId="{7F205F9C-9201-4B00-8073-7DED09F8AFBA}" type="pres">
      <dgm:prSet presAssocID="{78EF7364-3689-4FA9-BF48-2902D29EF1B8}" presName="horzOne" presStyleCnt="0"/>
      <dgm:spPr/>
    </dgm:pt>
    <dgm:pt modelId="{55AB1A8E-D109-46B5-ADE9-4963115667B6}" type="pres">
      <dgm:prSet presAssocID="{2CCFD19E-E513-450F-B72C-04439581AE61}" presName="sibSpaceOne" presStyleCnt="0"/>
      <dgm:spPr/>
    </dgm:pt>
    <dgm:pt modelId="{42061CD1-E590-42EF-B3BE-E58FBF35F7B1}" type="pres">
      <dgm:prSet presAssocID="{5286540B-FE5A-4022-BD87-863F79839D00}" presName="vertOne" presStyleCnt="0"/>
      <dgm:spPr/>
    </dgm:pt>
    <dgm:pt modelId="{517BEA22-9D10-4237-8000-0F0F3435A6D7}" type="pres">
      <dgm:prSet presAssocID="{5286540B-FE5A-4022-BD87-863F79839D00}" presName="txOne" presStyleLbl="node0" presStyleIdx="4" presStyleCnt="5">
        <dgm:presLayoutVars>
          <dgm:chPref val="3"/>
        </dgm:presLayoutVars>
      </dgm:prSet>
      <dgm:spPr/>
    </dgm:pt>
    <dgm:pt modelId="{130A55A2-AA1C-4C93-89AF-89F5265BB5E6}" type="pres">
      <dgm:prSet presAssocID="{5286540B-FE5A-4022-BD87-863F79839D00}" presName="horzOne" presStyleCnt="0"/>
      <dgm:spPr/>
    </dgm:pt>
  </dgm:ptLst>
  <dgm:cxnLst>
    <dgm:cxn modelId="{06028C08-C365-4FAC-BBCD-BD6F939F8D5B}" type="presOf" srcId="{1D4CB842-7FB5-49E8-8D8E-526664EF6C40}" destId="{DBA7D1B3-237E-46AF-A255-0AA313300667}" srcOrd="0" destOrd="0" presId="urn:microsoft.com/office/officeart/2005/8/layout/hierarchy4"/>
    <dgm:cxn modelId="{D45DA11A-D378-4BAF-9393-93C305AE6BE8}" srcId="{1D4CB842-7FB5-49E8-8D8E-526664EF6C40}" destId="{A102C42A-524F-461D-A77E-5B14105B8CF8}" srcOrd="0" destOrd="0" parTransId="{92C92A8E-860C-49E9-8A79-A4AE2AAF90A1}" sibTransId="{1300D2FF-2DED-483B-B9F6-CD16CB16C6D0}"/>
    <dgm:cxn modelId="{B355FD2B-E3D8-4BE1-B831-5A10A7308D5D}" type="presOf" srcId="{5286540B-FE5A-4022-BD87-863F79839D00}" destId="{517BEA22-9D10-4237-8000-0F0F3435A6D7}" srcOrd="0" destOrd="0" presId="urn:microsoft.com/office/officeart/2005/8/layout/hierarchy4"/>
    <dgm:cxn modelId="{C4346960-4F60-4A27-9338-131C26494B5D}" srcId="{1D4CB842-7FB5-49E8-8D8E-526664EF6C40}" destId="{5286540B-FE5A-4022-BD87-863F79839D00}" srcOrd="4" destOrd="0" parTransId="{ADA8923C-8679-4C02-8827-C52E50CF7C1C}" sibTransId="{0EBE589C-F54C-41FD-86E4-7BF2B97698B2}"/>
    <dgm:cxn modelId="{029CFF67-6CDB-4053-8616-47916CEDC987}" srcId="{1D4CB842-7FB5-49E8-8D8E-526664EF6C40}" destId="{5DF4283F-1152-4BD9-9D09-1347B4949B2A}" srcOrd="2" destOrd="0" parTransId="{AA040EBD-20E2-4CE4-A40F-45D19E37A47F}" sibTransId="{BE8A8F98-E42F-4830-B867-1332AADF7F9A}"/>
    <dgm:cxn modelId="{0942D14F-2ABC-4248-A49F-9B58A6183A44}" srcId="{1D4CB842-7FB5-49E8-8D8E-526664EF6C40}" destId="{F91441AB-EBD0-418D-BE5C-B523EED5D35B}" srcOrd="1" destOrd="0" parTransId="{E23B3E33-590A-432E-BB8C-286A30120A22}" sibTransId="{B8981C3F-7BAC-43C3-8598-B9A92E23E07E}"/>
    <dgm:cxn modelId="{7D2B9F55-A6B9-4E33-AC0C-A23AF790D40C}" type="presOf" srcId="{78EF7364-3689-4FA9-BF48-2902D29EF1B8}" destId="{C66500A1-B9F0-4364-8398-A5A3AA82752E}" srcOrd="0" destOrd="0" presId="urn:microsoft.com/office/officeart/2005/8/layout/hierarchy4"/>
    <dgm:cxn modelId="{A3094AC6-AF76-4E71-BAB9-C4049233405A}" srcId="{1D4CB842-7FB5-49E8-8D8E-526664EF6C40}" destId="{78EF7364-3689-4FA9-BF48-2902D29EF1B8}" srcOrd="3" destOrd="0" parTransId="{2D3CF044-FCC6-4134-8DD6-F0C892C8ECAE}" sibTransId="{2CCFD19E-E513-450F-B72C-04439581AE61}"/>
    <dgm:cxn modelId="{22DCB2CB-2866-4BB3-B9F3-9AC14F087AE3}" type="presOf" srcId="{A102C42A-524F-461D-A77E-5B14105B8CF8}" destId="{12C10D94-4139-4BCB-A50A-3725A11817F5}" srcOrd="0" destOrd="0" presId="urn:microsoft.com/office/officeart/2005/8/layout/hierarchy4"/>
    <dgm:cxn modelId="{EC613ECD-7300-475D-A4CC-56F3F98EA26F}" type="presOf" srcId="{5DF4283F-1152-4BD9-9D09-1347B4949B2A}" destId="{1DD5AFD6-A7A6-4EAD-8207-1C2C65D70AF4}" srcOrd="0" destOrd="0" presId="urn:microsoft.com/office/officeart/2005/8/layout/hierarchy4"/>
    <dgm:cxn modelId="{8C4B4BEC-E025-47BB-A353-A2178A7042AE}" type="presOf" srcId="{F91441AB-EBD0-418D-BE5C-B523EED5D35B}" destId="{6C1E674B-6131-4CF8-8279-5E88E92E55E7}" srcOrd="0" destOrd="0" presId="urn:microsoft.com/office/officeart/2005/8/layout/hierarchy4"/>
    <dgm:cxn modelId="{009D22BB-03AF-42F2-8AC5-4C31958AABDB}" type="presParOf" srcId="{DBA7D1B3-237E-46AF-A255-0AA313300667}" destId="{19E127F9-1FAF-434A-B521-69075203D137}" srcOrd="0" destOrd="0" presId="urn:microsoft.com/office/officeart/2005/8/layout/hierarchy4"/>
    <dgm:cxn modelId="{51E8B06C-1C3F-4D93-8920-E6D84F17F8B0}" type="presParOf" srcId="{19E127F9-1FAF-434A-B521-69075203D137}" destId="{12C10D94-4139-4BCB-A50A-3725A11817F5}" srcOrd="0" destOrd="0" presId="urn:microsoft.com/office/officeart/2005/8/layout/hierarchy4"/>
    <dgm:cxn modelId="{C26CCD62-A729-4A37-A5F8-F736C7FA4CC6}" type="presParOf" srcId="{19E127F9-1FAF-434A-B521-69075203D137}" destId="{A7AD36D8-DB69-4374-85EB-12596767CFE5}" srcOrd="1" destOrd="0" presId="urn:microsoft.com/office/officeart/2005/8/layout/hierarchy4"/>
    <dgm:cxn modelId="{C9A6F940-578A-444A-891D-85D960A62E9D}" type="presParOf" srcId="{DBA7D1B3-237E-46AF-A255-0AA313300667}" destId="{6A5441DA-4650-448B-B27F-5BE2D5B9A24F}" srcOrd="1" destOrd="0" presId="urn:microsoft.com/office/officeart/2005/8/layout/hierarchy4"/>
    <dgm:cxn modelId="{339FC408-79CA-4D61-825F-E7337BD33C2E}" type="presParOf" srcId="{DBA7D1B3-237E-46AF-A255-0AA313300667}" destId="{1B96F40D-2DA2-4D31-9001-6AA3ED0E6AD4}" srcOrd="2" destOrd="0" presId="urn:microsoft.com/office/officeart/2005/8/layout/hierarchy4"/>
    <dgm:cxn modelId="{6F41D728-56E3-42F1-B4AD-3E6ABDDD4669}" type="presParOf" srcId="{1B96F40D-2DA2-4D31-9001-6AA3ED0E6AD4}" destId="{6C1E674B-6131-4CF8-8279-5E88E92E55E7}" srcOrd="0" destOrd="0" presId="urn:microsoft.com/office/officeart/2005/8/layout/hierarchy4"/>
    <dgm:cxn modelId="{83BE8567-07A7-4543-85DF-8AAE76A6538B}" type="presParOf" srcId="{1B96F40D-2DA2-4D31-9001-6AA3ED0E6AD4}" destId="{4AE7FE3F-DE1C-42A6-B141-8ECB717EF24F}" srcOrd="1" destOrd="0" presId="urn:microsoft.com/office/officeart/2005/8/layout/hierarchy4"/>
    <dgm:cxn modelId="{360DA711-1665-4BC6-A191-9DCD16E67ECC}" type="presParOf" srcId="{DBA7D1B3-237E-46AF-A255-0AA313300667}" destId="{8B5E80F3-3C00-4B53-88E3-26D64FE150E5}" srcOrd="3" destOrd="0" presId="urn:microsoft.com/office/officeart/2005/8/layout/hierarchy4"/>
    <dgm:cxn modelId="{6140F0E0-EE79-42F8-AE2D-7FC046C98302}" type="presParOf" srcId="{DBA7D1B3-237E-46AF-A255-0AA313300667}" destId="{9934A042-67D9-486E-A5FB-8A39E0ECE1E2}" srcOrd="4" destOrd="0" presId="urn:microsoft.com/office/officeart/2005/8/layout/hierarchy4"/>
    <dgm:cxn modelId="{3621C241-0ED3-4870-AC5D-0127F6008916}" type="presParOf" srcId="{9934A042-67D9-486E-A5FB-8A39E0ECE1E2}" destId="{1DD5AFD6-A7A6-4EAD-8207-1C2C65D70AF4}" srcOrd="0" destOrd="0" presId="urn:microsoft.com/office/officeart/2005/8/layout/hierarchy4"/>
    <dgm:cxn modelId="{B448D2B8-6DC7-4A91-A772-2BA2A36D7D48}" type="presParOf" srcId="{9934A042-67D9-486E-A5FB-8A39E0ECE1E2}" destId="{D0582C52-FBF1-4164-9776-2D662A76EBE7}" srcOrd="1" destOrd="0" presId="urn:microsoft.com/office/officeart/2005/8/layout/hierarchy4"/>
    <dgm:cxn modelId="{B27C348F-FEEE-451D-BD1C-F9705143C5FE}" type="presParOf" srcId="{DBA7D1B3-237E-46AF-A255-0AA313300667}" destId="{50C7A173-9125-4E99-9E7F-E8AB3340F2A7}" srcOrd="5" destOrd="0" presId="urn:microsoft.com/office/officeart/2005/8/layout/hierarchy4"/>
    <dgm:cxn modelId="{8ED98CD7-238E-4474-BCC6-53C1291373C7}" type="presParOf" srcId="{DBA7D1B3-237E-46AF-A255-0AA313300667}" destId="{A8673BD4-CFCF-4118-8F2F-D388B42E5A8B}" srcOrd="6" destOrd="0" presId="urn:microsoft.com/office/officeart/2005/8/layout/hierarchy4"/>
    <dgm:cxn modelId="{4A3F6723-411D-446B-8F95-35F9243B2AE7}" type="presParOf" srcId="{A8673BD4-CFCF-4118-8F2F-D388B42E5A8B}" destId="{C66500A1-B9F0-4364-8398-A5A3AA82752E}" srcOrd="0" destOrd="0" presId="urn:microsoft.com/office/officeart/2005/8/layout/hierarchy4"/>
    <dgm:cxn modelId="{DB67A8E8-9CA9-4386-97E3-F05135F8D00A}" type="presParOf" srcId="{A8673BD4-CFCF-4118-8F2F-D388B42E5A8B}" destId="{7F205F9C-9201-4B00-8073-7DED09F8AFBA}" srcOrd="1" destOrd="0" presId="urn:microsoft.com/office/officeart/2005/8/layout/hierarchy4"/>
    <dgm:cxn modelId="{B4657CAB-97D1-4D12-98A3-9675427A98A1}" type="presParOf" srcId="{DBA7D1B3-237E-46AF-A255-0AA313300667}" destId="{55AB1A8E-D109-46B5-ADE9-4963115667B6}" srcOrd="7" destOrd="0" presId="urn:microsoft.com/office/officeart/2005/8/layout/hierarchy4"/>
    <dgm:cxn modelId="{98BFACB8-68B4-4BAD-9FCA-BF66CDC596DC}" type="presParOf" srcId="{DBA7D1B3-237E-46AF-A255-0AA313300667}" destId="{42061CD1-E590-42EF-B3BE-E58FBF35F7B1}" srcOrd="8" destOrd="0" presId="urn:microsoft.com/office/officeart/2005/8/layout/hierarchy4"/>
    <dgm:cxn modelId="{0D1B0ACC-A69B-4AF2-B22B-D8869DDB5E46}" type="presParOf" srcId="{42061CD1-E590-42EF-B3BE-E58FBF35F7B1}" destId="{517BEA22-9D10-4237-8000-0F0F3435A6D7}" srcOrd="0" destOrd="0" presId="urn:microsoft.com/office/officeart/2005/8/layout/hierarchy4"/>
    <dgm:cxn modelId="{CCCDA709-180A-4FE8-8F51-2E855B7FABC2}" type="presParOf" srcId="{42061CD1-E590-42EF-B3BE-E58FBF35F7B1}" destId="{130A55A2-AA1C-4C93-89AF-89F5265BB5E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F3FB61-3C8A-49E7-9AC4-AACBCE87758C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6330E761-0903-4DE0-8FF2-2D91F0034994}">
      <dgm:prSet phldrT="[Texto]"/>
      <dgm:spPr/>
      <dgm:t>
        <a:bodyPr/>
        <a:lstStyle/>
        <a:p>
          <a:r>
            <a:rPr lang="es-CO" b="1" dirty="0"/>
            <a:t>Falta de Control y Supervisión</a:t>
          </a:r>
          <a:endParaRPr lang="es-CO" dirty="0"/>
        </a:p>
      </dgm:t>
    </dgm:pt>
    <dgm:pt modelId="{0635D2FF-8DBE-4F6E-82CD-694531791ED5}" type="parTrans" cxnId="{CB5F7A4C-C3EB-4877-AC73-BBD617343FA2}">
      <dgm:prSet/>
      <dgm:spPr/>
      <dgm:t>
        <a:bodyPr/>
        <a:lstStyle/>
        <a:p>
          <a:endParaRPr lang="es-CO"/>
        </a:p>
      </dgm:t>
    </dgm:pt>
    <dgm:pt modelId="{7402C2EC-5ADF-42A8-B422-9CF178A80164}" type="sibTrans" cxnId="{CB5F7A4C-C3EB-4877-AC73-BBD617343FA2}">
      <dgm:prSet/>
      <dgm:spPr/>
      <dgm:t>
        <a:bodyPr/>
        <a:lstStyle/>
        <a:p>
          <a:endParaRPr lang="es-CO"/>
        </a:p>
      </dgm:t>
    </dgm:pt>
    <dgm:pt modelId="{759D2E83-4100-4EDE-A59B-51E2E84EB7AB}">
      <dgm:prSet phldrT="[Texto]"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s-CO" sz="1600" dirty="0"/>
            <a:t>* Deficiencias en la supervisión, vigilancia y control de convenios y contratos.</a:t>
          </a:r>
        </a:p>
      </dgm:t>
    </dgm:pt>
    <dgm:pt modelId="{C9D7D4DC-5628-4BCF-BF08-B606192E3254}" type="parTrans" cxnId="{90E41E6E-511A-46CC-8937-6911586B8CAA}">
      <dgm:prSet/>
      <dgm:spPr/>
      <dgm:t>
        <a:bodyPr/>
        <a:lstStyle/>
        <a:p>
          <a:endParaRPr lang="es-CO"/>
        </a:p>
      </dgm:t>
    </dgm:pt>
    <dgm:pt modelId="{ACFC4F6A-F3F2-46CE-90FF-CF0D4DC6D409}" type="sibTrans" cxnId="{90E41E6E-511A-46CC-8937-6911586B8CAA}">
      <dgm:prSet/>
      <dgm:spPr/>
      <dgm:t>
        <a:bodyPr/>
        <a:lstStyle/>
        <a:p>
          <a:endParaRPr lang="es-CO"/>
        </a:p>
      </dgm:t>
    </dgm:pt>
    <dgm:pt modelId="{48E3F709-9C58-4230-9492-0AEAD3CEA30E}">
      <dgm:prSet phldrT="[Texto]"/>
      <dgm:spPr/>
      <dgm:t>
        <a:bodyPr/>
        <a:lstStyle/>
        <a:p>
          <a:r>
            <a:rPr lang="es-CO" b="1" dirty="0"/>
            <a:t>Problemas de Gestión Contractual</a:t>
          </a:r>
          <a:endParaRPr lang="es-CO" dirty="0"/>
        </a:p>
      </dgm:t>
    </dgm:pt>
    <dgm:pt modelId="{E361E679-1653-44C6-98DB-E74D9D55D0A2}" type="parTrans" cxnId="{DA06D244-A641-420A-BF4B-C67EEEAFBA18}">
      <dgm:prSet/>
      <dgm:spPr/>
      <dgm:t>
        <a:bodyPr/>
        <a:lstStyle/>
        <a:p>
          <a:endParaRPr lang="es-CO"/>
        </a:p>
      </dgm:t>
    </dgm:pt>
    <dgm:pt modelId="{19F0F4E2-D2A5-4033-A2CC-576DC4870417}" type="sibTrans" cxnId="{DA06D244-A641-420A-BF4B-C67EEEAFBA18}">
      <dgm:prSet/>
      <dgm:spPr/>
      <dgm:t>
        <a:bodyPr/>
        <a:lstStyle/>
        <a:p>
          <a:endParaRPr lang="es-CO"/>
        </a:p>
      </dgm:t>
    </dgm:pt>
    <dgm:pt modelId="{87AEC8D6-AE4A-4E73-BEEF-773DB52BAE6C}">
      <dgm:prSet phldrT="[Texto]" custT="1"/>
      <dgm:spPr/>
      <dgm:t>
        <a:bodyPr/>
        <a:lstStyle/>
        <a:p>
          <a:r>
            <a:rPr lang="es-CO" sz="1600" dirty="0"/>
            <a:t>• Errores en la rendición de cuentas y diferencias en la información reportada.</a:t>
          </a:r>
        </a:p>
      </dgm:t>
    </dgm:pt>
    <dgm:pt modelId="{C5857A5D-8366-415D-8E9E-FA36C8B688DF}" type="parTrans" cxnId="{8A0180BF-9865-43D5-B999-15C24A62D9FC}">
      <dgm:prSet/>
      <dgm:spPr/>
      <dgm:t>
        <a:bodyPr/>
        <a:lstStyle/>
        <a:p>
          <a:endParaRPr lang="es-CO"/>
        </a:p>
      </dgm:t>
    </dgm:pt>
    <dgm:pt modelId="{35448B49-19B2-419B-B091-C29F0FAF3006}" type="sibTrans" cxnId="{8A0180BF-9865-43D5-B999-15C24A62D9FC}">
      <dgm:prSet/>
      <dgm:spPr/>
      <dgm:t>
        <a:bodyPr/>
        <a:lstStyle/>
        <a:p>
          <a:endParaRPr lang="es-CO"/>
        </a:p>
      </dgm:t>
    </dgm:pt>
    <dgm:pt modelId="{1C963356-FEC8-48C8-BEB9-0A8DEDAC86A5}">
      <dgm:prSet phldrT="[Texto]"/>
      <dgm:spPr/>
      <dgm:t>
        <a:bodyPr/>
        <a:lstStyle/>
        <a:p>
          <a:r>
            <a:rPr lang="es-CO" b="1" dirty="0"/>
            <a:t>Gestión Financiera </a:t>
          </a:r>
          <a:endParaRPr lang="es-CO" dirty="0"/>
        </a:p>
      </dgm:t>
    </dgm:pt>
    <dgm:pt modelId="{CF5C8463-893D-4D71-9654-BF735A80E3B3}" type="parTrans" cxnId="{A57781B3-E453-4DD8-99C8-3817E804E22E}">
      <dgm:prSet/>
      <dgm:spPr/>
      <dgm:t>
        <a:bodyPr/>
        <a:lstStyle/>
        <a:p>
          <a:endParaRPr lang="es-CO"/>
        </a:p>
      </dgm:t>
    </dgm:pt>
    <dgm:pt modelId="{C0B70B65-7949-4C47-9962-052FE5119926}" type="sibTrans" cxnId="{A57781B3-E453-4DD8-99C8-3817E804E22E}">
      <dgm:prSet/>
      <dgm:spPr/>
      <dgm:t>
        <a:bodyPr/>
        <a:lstStyle/>
        <a:p>
          <a:endParaRPr lang="es-CO"/>
        </a:p>
      </dgm:t>
    </dgm:pt>
    <dgm:pt modelId="{F8365263-8C72-4D4F-8DB8-661EDA1F9A0E}">
      <dgm:prSet phldrT="[Texto]"/>
      <dgm:spPr/>
      <dgm:t>
        <a:bodyPr/>
        <a:lstStyle/>
        <a:p>
          <a:r>
            <a:rPr lang="es-CO" dirty="0"/>
            <a:t>• Cuentas contables pendientes por depuración y saneamiento.</a:t>
          </a:r>
        </a:p>
      </dgm:t>
    </dgm:pt>
    <dgm:pt modelId="{1CA31F28-D67B-4E14-AE09-0C8C959784B8}" type="parTrans" cxnId="{D74CC100-3FE8-4226-9D4B-64A56B5F509F}">
      <dgm:prSet/>
      <dgm:spPr/>
      <dgm:t>
        <a:bodyPr/>
        <a:lstStyle/>
        <a:p>
          <a:endParaRPr lang="es-CO"/>
        </a:p>
      </dgm:t>
    </dgm:pt>
    <dgm:pt modelId="{16AA112C-A11F-4DFB-BF2A-031F85773CEB}" type="sibTrans" cxnId="{D74CC100-3FE8-4226-9D4B-64A56B5F509F}">
      <dgm:prSet/>
      <dgm:spPr/>
      <dgm:t>
        <a:bodyPr/>
        <a:lstStyle/>
        <a:p>
          <a:endParaRPr lang="es-CO"/>
        </a:p>
      </dgm:t>
    </dgm:pt>
    <dgm:pt modelId="{CF684B75-9AEC-4EC7-825A-EDB64F70961E}">
      <dgm:prSet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s-CO" sz="1600" dirty="0"/>
            <a:t>* Debilidades en los procesos de seguimiento y evaluación de la gestión contractual.</a:t>
          </a:r>
        </a:p>
      </dgm:t>
    </dgm:pt>
    <dgm:pt modelId="{305A2CDE-D9BF-4F09-8832-07AB8D3004EC}" type="parTrans" cxnId="{085D17B3-C4F8-4D92-B5D1-76D81DE52111}">
      <dgm:prSet/>
      <dgm:spPr/>
      <dgm:t>
        <a:bodyPr/>
        <a:lstStyle/>
        <a:p>
          <a:endParaRPr lang="es-CO"/>
        </a:p>
      </dgm:t>
    </dgm:pt>
    <dgm:pt modelId="{824D56A0-6D93-4ED8-8107-C24B42DC1B8E}" type="sibTrans" cxnId="{085D17B3-C4F8-4D92-B5D1-76D81DE52111}">
      <dgm:prSet/>
      <dgm:spPr/>
      <dgm:t>
        <a:bodyPr/>
        <a:lstStyle/>
        <a:p>
          <a:endParaRPr lang="es-CO"/>
        </a:p>
      </dgm:t>
    </dgm:pt>
    <dgm:pt modelId="{B5EAE1BC-416B-454D-90CE-D72C8CEDD29E}">
      <dgm:prSet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s-CO" sz="1600" dirty="0"/>
            <a:t>* Falta de trazabilidad y documentación en la supervisión de contratos.</a:t>
          </a:r>
        </a:p>
      </dgm:t>
    </dgm:pt>
    <dgm:pt modelId="{7D9A7192-73CD-48BC-B3B1-5B877ED35292}" type="parTrans" cxnId="{F08688D8-8B04-48ED-B5A7-58290E735D89}">
      <dgm:prSet/>
      <dgm:spPr/>
      <dgm:t>
        <a:bodyPr/>
        <a:lstStyle/>
        <a:p>
          <a:endParaRPr lang="es-CO"/>
        </a:p>
      </dgm:t>
    </dgm:pt>
    <dgm:pt modelId="{6972D44D-F121-45C8-B541-C7A4B244473A}" type="sibTrans" cxnId="{F08688D8-8B04-48ED-B5A7-58290E735D89}">
      <dgm:prSet/>
      <dgm:spPr/>
      <dgm:t>
        <a:bodyPr/>
        <a:lstStyle/>
        <a:p>
          <a:endParaRPr lang="es-CO"/>
        </a:p>
      </dgm:t>
    </dgm:pt>
    <dgm:pt modelId="{E2DDDE01-2656-4FB2-9FE4-345642EC4609}">
      <dgm:prSet custT="1"/>
      <dgm:spPr/>
      <dgm:t>
        <a:bodyPr/>
        <a:lstStyle/>
        <a:p>
          <a:r>
            <a:rPr lang="es-CO" sz="1600" dirty="0"/>
            <a:t>• Falta de procedimientos claros y cumplimiento de los mismos en la gestión contractual</a:t>
          </a:r>
        </a:p>
      </dgm:t>
    </dgm:pt>
    <dgm:pt modelId="{8E0FE3FF-C0A2-4E31-B870-9E5BEF6F36B6}" type="parTrans" cxnId="{6558ECB5-7D30-46A6-8F1D-78E40AF61DD8}">
      <dgm:prSet/>
      <dgm:spPr/>
      <dgm:t>
        <a:bodyPr/>
        <a:lstStyle/>
        <a:p>
          <a:endParaRPr lang="es-CO"/>
        </a:p>
      </dgm:t>
    </dgm:pt>
    <dgm:pt modelId="{CB0A29E7-60F2-4C8D-919B-B6A631601332}" type="sibTrans" cxnId="{6558ECB5-7D30-46A6-8F1D-78E40AF61DD8}">
      <dgm:prSet/>
      <dgm:spPr/>
      <dgm:t>
        <a:bodyPr/>
        <a:lstStyle/>
        <a:p>
          <a:endParaRPr lang="es-CO"/>
        </a:p>
      </dgm:t>
    </dgm:pt>
    <dgm:pt modelId="{71BA8170-3BE5-43E1-A955-082068BC3E63}">
      <dgm:prSet custT="1"/>
      <dgm:spPr/>
      <dgm:t>
        <a:bodyPr/>
        <a:lstStyle/>
        <a:p>
          <a:r>
            <a:rPr lang="es-CO" sz="1600" dirty="0"/>
            <a:t>• Dificultades en la liquidación de contratos.</a:t>
          </a:r>
        </a:p>
      </dgm:t>
    </dgm:pt>
    <dgm:pt modelId="{E9BE44B1-BDDA-44FE-B82D-22CEA5ED0F0C}" type="parTrans" cxnId="{1CC47B8F-34BF-43EA-9C6B-2AA4263761DC}">
      <dgm:prSet/>
      <dgm:spPr/>
      <dgm:t>
        <a:bodyPr/>
        <a:lstStyle/>
        <a:p>
          <a:endParaRPr lang="es-CO"/>
        </a:p>
      </dgm:t>
    </dgm:pt>
    <dgm:pt modelId="{F5791E3F-2CE9-4B94-A3A6-A461AE037BD2}" type="sibTrans" cxnId="{1CC47B8F-34BF-43EA-9C6B-2AA4263761DC}">
      <dgm:prSet/>
      <dgm:spPr/>
      <dgm:t>
        <a:bodyPr/>
        <a:lstStyle/>
        <a:p>
          <a:endParaRPr lang="es-CO"/>
        </a:p>
      </dgm:t>
    </dgm:pt>
    <dgm:pt modelId="{257A63EF-E010-46BD-85A4-1302B17B3081}">
      <dgm:prSet/>
      <dgm:spPr/>
      <dgm:t>
        <a:bodyPr/>
        <a:lstStyle/>
        <a:p>
          <a:r>
            <a:rPr lang="es-CO" dirty="0"/>
            <a:t>• Debilidades en la operatividad del área de cartera y en la recuperación de multas y sanciones.</a:t>
          </a:r>
        </a:p>
      </dgm:t>
    </dgm:pt>
    <dgm:pt modelId="{7DF2AF3A-B04B-4EE3-883D-066EF86A5790}" type="parTrans" cxnId="{C18BE9C1-3B8E-4A28-AFF5-5D4AEA8FB400}">
      <dgm:prSet/>
      <dgm:spPr/>
      <dgm:t>
        <a:bodyPr/>
        <a:lstStyle/>
        <a:p>
          <a:endParaRPr lang="es-CO"/>
        </a:p>
      </dgm:t>
    </dgm:pt>
    <dgm:pt modelId="{7E59E95E-2B98-4CB6-B0F8-A6A4BC14B127}" type="sibTrans" cxnId="{C18BE9C1-3B8E-4A28-AFF5-5D4AEA8FB400}">
      <dgm:prSet/>
      <dgm:spPr/>
      <dgm:t>
        <a:bodyPr/>
        <a:lstStyle/>
        <a:p>
          <a:endParaRPr lang="es-CO"/>
        </a:p>
      </dgm:t>
    </dgm:pt>
    <dgm:pt modelId="{DA21ECF8-59BE-463C-8F27-89A092027E22}" type="pres">
      <dgm:prSet presAssocID="{97F3FB61-3C8A-49E7-9AC4-AACBCE87758C}" presName="Name0" presStyleCnt="0">
        <dgm:presLayoutVars>
          <dgm:chMax/>
          <dgm:chPref/>
          <dgm:dir/>
        </dgm:presLayoutVars>
      </dgm:prSet>
      <dgm:spPr/>
    </dgm:pt>
    <dgm:pt modelId="{3B396281-4A1D-47A7-ADA1-4FB6FF5003CE}" type="pres">
      <dgm:prSet presAssocID="{6330E761-0903-4DE0-8FF2-2D91F0034994}" presName="parenttextcomposite" presStyleCnt="0"/>
      <dgm:spPr/>
    </dgm:pt>
    <dgm:pt modelId="{29040CE1-E882-4B1F-8BFF-40D99D4411BF}" type="pres">
      <dgm:prSet presAssocID="{6330E761-0903-4DE0-8FF2-2D91F0034994}" presName="parenttext" presStyleLbl="revTx" presStyleIdx="0" presStyleCnt="3" custScaleX="150908">
        <dgm:presLayoutVars>
          <dgm:chMax/>
          <dgm:chPref val="2"/>
          <dgm:bulletEnabled val="1"/>
        </dgm:presLayoutVars>
      </dgm:prSet>
      <dgm:spPr/>
    </dgm:pt>
    <dgm:pt modelId="{42C0B351-CC55-4C7B-92B6-11A28A740FA8}" type="pres">
      <dgm:prSet presAssocID="{6330E761-0903-4DE0-8FF2-2D91F0034994}" presName="composite" presStyleCnt="0"/>
      <dgm:spPr/>
    </dgm:pt>
    <dgm:pt modelId="{78CFB0AD-FA8E-4EDB-B913-8983266F1808}" type="pres">
      <dgm:prSet presAssocID="{6330E761-0903-4DE0-8FF2-2D91F0034994}" presName="chevron1" presStyleLbl="alignNode1" presStyleIdx="0" presStyleCnt="21"/>
      <dgm:spPr/>
    </dgm:pt>
    <dgm:pt modelId="{4609E1D8-57E7-4EBE-967F-3CDB6DD59EB3}" type="pres">
      <dgm:prSet presAssocID="{6330E761-0903-4DE0-8FF2-2D91F0034994}" presName="chevron2" presStyleLbl="alignNode1" presStyleIdx="1" presStyleCnt="21"/>
      <dgm:spPr/>
    </dgm:pt>
    <dgm:pt modelId="{94DE9C91-C430-4854-AF03-7E16E458302E}" type="pres">
      <dgm:prSet presAssocID="{6330E761-0903-4DE0-8FF2-2D91F0034994}" presName="chevron3" presStyleLbl="alignNode1" presStyleIdx="2" presStyleCnt="21"/>
      <dgm:spPr/>
    </dgm:pt>
    <dgm:pt modelId="{FC0F3402-41C3-4248-B4DB-F31DD5423875}" type="pres">
      <dgm:prSet presAssocID="{6330E761-0903-4DE0-8FF2-2D91F0034994}" presName="chevron4" presStyleLbl="alignNode1" presStyleIdx="3" presStyleCnt="21"/>
      <dgm:spPr/>
    </dgm:pt>
    <dgm:pt modelId="{E1788E98-4280-4B95-A615-C4E356D08FA1}" type="pres">
      <dgm:prSet presAssocID="{6330E761-0903-4DE0-8FF2-2D91F0034994}" presName="chevron5" presStyleLbl="alignNode1" presStyleIdx="4" presStyleCnt="21"/>
      <dgm:spPr/>
    </dgm:pt>
    <dgm:pt modelId="{484056C1-A4B8-4F9D-87D0-110FFA4DCB07}" type="pres">
      <dgm:prSet presAssocID="{6330E761-0903-4DE0-8FF2-2D91F0034994}" presName="chevron6" presStyleLbl="alignNode1" presStyleIdx="5" presStyleCnt="21"/>
      <dgm:spPr/>
    </dgm:pt>
    <dgm:pt modelId="{CC02FE34-20A9-48CF-A8A0-840B6E874CF9}" type="pres">
      <dgm:prSet presAssocID="{6330E761-0903-4DE0-8FF2-2D91F0034994}" presName="chevron7" presStyleLbl="alignNode1" presStyleIdx="6" presStyleCnt="21"/>
      <dgm:spPr/>
    </dgm:pt>
    <dgm:pt modelId="{B0B5F947-7FEF-4C0F-93E3-36185B8C2922}" type="pres">
      <dgm:prSet presAssocID="{6330E761-0903-4DE0-8FF2-2D91F0034994}" presName="childtext" presStyleLbl="solidFgAcc1" presStyleIdx="0" presStyleCnt="3" custScaleX="150221">
        <dgm:presLayoutVars>
          <dgm:chMax/>
          <dgm:chPref val="0"/>
          <dgm:bulletEnabled val="1"/>
        </dgm:presLayoutVars>
      </dgm:prSet>
      <dgm:spPr/>
    </dgm:pt>
    <dgm:pt modelId="{D8489349-A7D9-4ED4-94DF-47C365C24E62}" type="pres">
      <dgm:prSet presAssocID="{7402C2EC-5ADF-42A8-B422-9CF178A80164}" presName="sibTrans" presStyleCnt="0"/>
      <dgm:spPr/>
    </dgm:pt>
    <dgm:pt modelId="{FD725483-D47B-4BE3-856A-6EE7CCBBCB83}" type="pres">
      <dgm:prSet presAssocID="{48E3F709-9C58-4230-9492-0AEAD3CEA30E}" presName="parenttextcomposite" presStyleCnt="0"/>
      <dgm:spPr/>
    </dgm:pt>
    <dgm:pt modelId="{B0E9BEC6-4474-4D5C-B522-3B8086A8BC6C}" type="pres">
      <dgm:prSet presAssocID="{48E3F709-9C58-4230-9492-0AEAD3CEA30E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CF514964-F57A-4406-A873-E4D092487CE7}" type="pres">
      <dgm:prSet presAssocID="{48E3F709-9C58-4230-9492-0AEAD3CEA30E}" presName="composite" presStyleCnt="0"/>
      <dgm:spPr/>
    </dgm:pt>
    <dgm:pt modelId="{31FBCB9B-BD71-4C3D-8533-3483E2E5684F}" type="pres">
      <dgm:prSet presAssocID="{48E3F709-9C58-4230-9492-0AEAD3CEA30E}" presName="chevron1" presStyleLbl="alignNode1" presStyleIdx="7" presStyleCnt="21"/>
      <dgm:spPr/>
    </dgm:pt>
    <dgm:pt modelId="{F059FE91-4CD2-4395-AF0F-998EB0F82B1C}" type="pres">
      <dgm:prSet presAssocID="{48E3F709-9C58-4230-9492-0AEAD3CEA30E}" presName="chevron2" presStyleLbl="alignNode1" presStyleIdx="8" presStyleCnt="21"/>
      <dgm:spPr/>
    </dgm:pt>
    <dgm:pt modelId="{3AFA0AB7-1160-4EC1-8BCB-65BB8E46D066}" type="pres">
      <dgm:prSet presAssocID="{48E3F709-9C58-4230-9492-0AEAD3CEA30E}" presName="chevron3" presStyleLbl="alignNode1" presStyleIdx="9" presStyleCnt="21"/>
      <dgm:spPr/>
    </dgm:pt>
    <dgm:pt modelId="{0AF0A6AF-121C-4FA6-8D9C-77B01C7DB306}" type="pres">
      <dgm:prSet presAssocID="{48E3F709-9C58-4230-9492-0AEAD3CEA30E}" presName="chevron4" presStyleLbl="alignNode1" presStyleIdx="10" presStyleCnt="21"/>
      <dgm:spPr/>
    </dgm:pt>
    <dgm:pt modelId="{0B4BFEA8-8487-4FEA-B5DE-AB447B858413}" type="pres">
      <dgm:prSet presAssocID="{48E3F709-9C58-4230-9492-0AEAD3CEA30E}" presName="chevron5" presStyleLbl="alignNode1" presStyleIdx="11" presStyleCnt="21"/>
      <dgm:spPr/>
    </dgm:pt>
    <dgm:pt modelId="{474A8DFE-2218-4F9B-A9C2-6317049B60AE}" type="pres">
      <dgm:prSet presAssocID="{48E3F709-9C58-4230-9492-0AEAD3CEA30E}" presName="chevron6" presStyleLbl="alignNode1" presStyleIdx="12" presStyleCnt="21"/>
      <dgm:spPr/>
    </dgm:pt>
    <dgm:pt modelId="{84B02BB3-7CE5-4B30-B714-E327F91730B8}" type="pres">
      <dgm:prSet presAssocID="{48E3F709-9C58-4230-9492-0AEAD3CEA30E}" presName="chevron7" presStyleLbl="alignNode1" presStyleIdx="13" presStyleCnt="21"/>
      <dgm:spPr/>
    </dgm:pt>
    <dgm:pt modelId="{C357A9B6-BE85-457E-B20C-BA5A3CD9E628}" type="pres">
      <dgm:prSet presAssocID="{48E3F709-9C58-4230-9492-0AEAD3CEA30E}" presName="childtext" presStyleLbl="solidFgAcc1" presStyleIdx="1" presStyleCnt="3" custScaleX="151539" custScaleY="134861">
        <dgm:presLayoutVars>
          <dgm:chMax/>
          <dgm:chPref val="0"/>
          <dgm:bulletEnabled val="1"/>
        </dgm:presLayoutVars>
      </dgm:prSet>
      <dgm:spPr/>
    </dgm:pt>
    <dgm:pt modelId="{7B147C97-E011-4C35-989A-3B07109EAA0E}" type="pres">
      <dgm:prSet presAssocID="{19F0F4E2-D2A5-4033-A2CC-576DC4870417}" presName="sibTrans" presStyleCnt="0"/>
      <dgm:spPr/>
    </dgm:pt>
    <dgm:pt modelId="{2B75C70E-45E5-4A9A-9230-11CB5173FAFD}" type="pres">
      <dgm:prSet presAssocID="{1C963356-FEC8-48C8-BEB9-0A8DEDAC86A5}" presName="parenttextcomposite" presStyleCnt="0"/>
      <dgm:spPr/>
    </dgm:pt>
    <dgm:pt modelId="{2E0A47AB-F454-42FE-B8D0-1977450BFD52}" type="pres">
      <dgm:prSet presAssocID="{1C963356-FEC8-48C8-BEB9-0A8DEDAC86A5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C15A16DD-19FF-4238-A724-B054FB99ACF5}" type="pres">
      <dgm:prSet presAssocID="{1C963356-FEC8-48C8-BEB9-0A8DEDAC86A5}" presName="composite" presStyleCnt="0"/>
      <dgm:spPr/>
    </dgm:pt>
    <dgm:pt modelId="{2B3FA7F2-F8FD-4E84-A024-3B0C8AE98984}" type="pres">
      <dgm:prSet presAssocID="{1C963356-FEC8-48C8-BEB9-0A8DEDAC86A5}" presName="chevron1" presStyleLbl="alignNode1" presStyleIdx="14" presStyleCnt="21"/>
      <dgm:spPr/>
    </dgm:pt>
    <dgm:pt modelId="{6057B60C-D510-4010-9D8B-75DF08A9DF48}" type="pres">
      <dgm:prSet presAssocID="{1C963356-FEC8-48C8-BEB9-0A8DEDAC86A5}" presName="chevron2" presStyleLbl="alignNode1" presStyleIdx="15" presStyleCnt="21"/>
      <dgm:spPr/>
    </dgm:pt>
    <dgm:pt modelId="{ED187B6E-A7F7-4A3E-9507-4A49562AD5DB}" type="pres">
      <dgm:prSet presAssocID="{1C963356-FEC8-48C8-BEB9-0A8DEDAC86A5}" presName="chevron3" presStyleLbl="alignNode1" presStyleIdx="16" presStyleCnt="21"/>
      <dgm:spPr/>
    </dgm:pt>
    <dgm:pt modelId="{3EC19502-21F1-4DEF-BA8D-A39EECACB3FA}" type="pres">
      <dgm:prSet presAssocID="{1C963356-FEC8-48C8-BEB9-0A8DEDAC86A5}" presName="chevron4" presStyleLbl="alignNode1" presStyleIdx="17" presStyleCnt="21"/>
      <dgm:spPr/>
    </dgm:pt>
    <dgm:pt modelId="{732937BC-773E-4223-885F-2B0469D17224}" type="pres">
      <dgm:prSet presAssocID="{1C963356-FEC8-48C8-BEB9-0A8DEDAC86A5}" presName="chevron5" presStyleLbl="alignNode1" presStyleIdx="18" presStyleCnt="21"/>
      <dgm:spPr/>
    </dgm:pt>
    <dgm:pt modelId="{BCEFC7B2-D2F4-4D58-8415-57EF7895999F}" type="pres">
      <dgm:prSet presAssocID="{1C963356-FEC8-48C8-BEB9-0A8DEDAC86A5}" presName="chevron6" presStyleLbl="alignNode1" presStyleIdx="19" presStyleCnt="21"/>
      <dgm:spPr/>
    </dgm:pt>
    <dgm:pt modelId="{308DD6D6-23A6-4CD0-B236-5F6834D8322B}" type="pres">
      <dgm:prSet presAssocID="{1C963356-FEC8-48C8-BEB9-0A8DEDAC86A5}" presName="chevron7" presStyleLbl="alignNode1" presStyleIdx="20" presStyleCnt="21"/>
      <dgm:spPr/>
    </dgm:pt>
    <dgm:pt modelId="{BE6CA054-9E15-4930-B7F8-5A1CF632410A}" type="pres">
      <dgm:prSet presAssocID="{1C963356-FEC8-48C8-BEB9-0A8DEDAC86A5}" presName="childtext" presStyleLbl="solidFgAcc1" presStyleIdx="2" presStyleCnt="3" custScaleX="150661">
        <dgm:presLayoutVars>
          <dgm:chMax/>
          <dgm:chPref val="0"/>
          <dgm:bulletEnabled val="1"/>
        </dgm:presLayoutVars>
      </dgm:prSet>
      <dgm:spPr/>
    </dgm:pt>
  </dgm:ptLst>
  <dgm:cxnLst>
    <dgm:cxn modelId="{D74CC100-3FE8-4226-9D4B-64A56B5F509F}" srcId="{1C963356-FEC8-48C8-BEB9-0A8DEDAC86A5}" destId="{F8365263-8C72-4D4F-8DB8-661EDA1F9A0E}" srcOrd="0" destOrd="0" parTransId="{1CA31F28-D67B-4E14-AE09-0C8C959784B8}" sibTransId="{16AA112C-A11F-4DFB-BF2A-031F85773CEB}"/>
    <dgm:cxn modelId="{8C294242-C271-405F-A04C-A41526DDD488}" type="presOf" srcId="{E2DDDE01-2656-4FB2-9FE4-345642EC4609}" destId="{C357A9B6-BE85-457E-B20C-BA5A3CD9E628}" srcOrd="0" destOrd="1" presId="urn:microsoft.com/office/officeart/2008/layout/VerticalAccentList"/>
    <dgm:cxn modelId="{DA06D244-A641-420A-BF4B-C67EEEAFBA18}" srcId="{97F3FB61-3C8A-49E7-9AC4-AACBCE87758C}" destId="{48E3F709-9C58-4230-9492-0AEAD3CEA30E}" srcOrd="1" destOrd="0" parTransId="{E361E679-1653-44C6-98DB-E74D9D55D0A2}" sibTransId="{19F0F4E2-D2A5-4033-A2CC-576DC4870417}"/>
    <dgm:cxn modelId="{AFFF8C45-5AB9-437F-BE73-737186539160}" type="presOf" srcId="{CF684B75-9AEC-4EC7-825A-EDB64F70961E}" destId="{B0B5F947-7FEF-4C0F-93E3-36185B8C2922}" srcOrd="0" destOrd="1" presId="urn:microsoft.com/office/officeart/2008/layout/VerticalAccentList"/>
    <dgm:cxn modelId="{595DED67-D928-4AF1-8CCC-B0E722016C7B}" type="presOf" srcId="{257A63EF-E010-46BD-85A4-1302B17B3081}" destId="{BE6CA054-9E15-4930-B7F8-5A1CF632410A}" srcOrd="0" destOrd="1" presId="urn:microsoft.com/office/officeart/2008/layout/VerticalAccentList"/>
    <dgm:cxn modelId="{CB5F7A4C-C3EB-4877-AC73-BBD617343FA2}" srcId="{97F3FB61-3C8A-49E7-9AC4-AACBCE87758C}" destId="{6330E761-0903-4DE0-8FF2-2D91F0034994}" srcOrd="0" destOrd="0" parTransId="{0635D2FF-8DBE-4F6E-82CD-694531791ED5}" sibTransId="{7402C2EC-5ADF-42A8-B422-9CF178A80164}"/>
    <dgm:cxn modelId="{0E8FC94C-4B08-47DC-B364-9E76041A4435}" type="presOf" srcId="{6330E761-0903-4DE0-8FF2-2D91F0034994}" destId="{29040CE1-E882-4B1F-8BFF-40D99D4411BF}" srcOrd="0" destOrd="0" presId="urn:microsoft.com/office/officeart/2008/layout/VerticalAccentList"/>
    <dgm:cxn modelId="{90E41E6E-511A-46CC-8937-6911586B8CAA}" srcId="{6330E761-0903-4DE0-8FF2-2D91F0034994}" destId="{759D2E83-4100-4EDE-A59B-51E2E84EB7AB}" srcOrd="0" destOrd="0" parTransId="{C9D7D4DC-5628-4BCF-BF08-B606192E3254}" sibTransId="{ACFC4F6A-F3F2-46CE-90FF-CF0D4DC6D409}"/>
    <dgm:cxn modelId="{A596B76E-96C2-4800-8FE2-9263398B9F3C}" type="presOf" srcId="{71BA8170-3BE5-43E1-A955-082068BC3E63}" destId="{C357A9B6-BE85-457E-B20C-BA5A3CD9E628}" srcOrd="0" destOrd="2" presId="urn:microsoft.com/office/officeart/2008/layout/VerticalAccentList"/>
    <dgm:cxn modelId="{1CC47B8F-34BF-43EA-9C6B-2AA4263761DC}" srcId="{48E3F709-9C58-4230-9492-0AEAD3CEA30E}" destId="{71BA8170-3BE5-43E1-A955-082068BC3E63}" srcOrd="2" destOrd="0" parTransId="{E9BE44B1-BDDA-44FE-B82D-22CEA5ED0F0C}" sibTransId="{F5791E3F-2CE9-4B94-A3A6-A461AE037BD2}"/>
    <dgm:cxn modelId="{E903DC95-D6A0-473D-861B-28737F679C7B}" type="presOf" srcId="{97F3FB61-3C8A-49E7-9AC4-AACBCE87758C}" destId="{DA21ECF8-59BE-463C-8F27-89A092027E22}" srcOrd="0" destOrd="0" presId="urn:microsoft.com/office/officeart/2008/layout/VerticalAccentList"/>
    <dgm:cxn modelId="{B4C8C699-6057-408A-9A6F-4D75D8A8FE09}" type="presOf" srcId="{759D2E83-4100-4EDE-A59B-51E2E84EB7AB}" destId="{B0B5F947-7FEF-4C0F-93E3-36185B8C2922}" srcOrd="0" destOrd="0" presId="urn:microsoft.com/office/officeart/2008/layout/VerticalAccentList"/>
    <dgm:cxn modelId="{DD6174A2-C74E-47B7-9822-4CE72D74F01A}" type="presOf" srcId="{87AEC8D6-AE4A-4E73-BEEF-773DB52BAE6C}" destId="{C357A9B6-BE85-457E-B20C-BA5A3CD9E628}" srcOrd="0" destOrd="0" presId="urn:microsoft.com/office/officeart/2008/layout/VerticalAccentList"/>
    <dgm:cxn modelId="{085D17B3-C4F8-4D92-B5D1-76D81DE52111}" srcId="{6330E761-0903-4DE0-8FF2-2D91F0034994}" destId="{CF684B75-9AEC-4EC7-825A-EDB64F70961E}" srcOrd="1" destOrd="0" parTransId="{305A2CDE-D9BF-4F09-8832-07AB8D3004EC}" sibTransId="{824D56A0-6D93-4ED8-8107-C24B42DC1B8E}"/>
    <dgm:cxn modelId="{A57781B3-E453-4DD8-99C8-3817E804E22E}" srcId="{97F3FB61-3C8A-49E7-9AC4-AACBCE87758C}" destId="{1C963356-FEC8-48C8-BEB9-0A8DEDAC86A5}" srcOrd="2" destOrd="0" parTransId="{CF5C8463-893D-4D71-9654-BF735A80E3B3}" sibTransId="{C0B70B65-7949-4C47-9962-052FE5119926}"/>
    <dgm:cxn modelId="{6558ECB5-7D30-46A6-8F1D-78E40AF61DD8}" srcId="{48E3F709-9C58-4230-9492-0AEAD3CEA30E}" destId="{E2DDDE01-2656-4FB2-9FE4-345642EC4609}" srcOrd="1" destOrd="0" parTransId="{8E0FE3FF-C0A2-4E31-B870-9E5BEF6F36B6}" sibTransId="{CB0A29E7-60F2-4C8D-919B-B6A631601332}"/>
    <dgm:cxn modelId="{76AAEBB8-F0B2-4110-A5D7-05B90EB5B2BD}" type="presOf" srcId="{B5EAE1BC-416B-454D-90CE-D72C8CEDD29E}" destId="{B0B5F947-7FEF-4C0F-93E3-36185B8C2922}" srcOrd="0" destOrd="2" presId="urn:microsoft.com/office/officeart/2008/layout/VerticalAccentList"/>
    <dgm:cxn modelId="{0A3ACABA-1BA9-4FEE-8163-A0E21AB57B82}" type="presOf" srcId="{1C963356-FEC8-48C8-BEB9-0A8DEDAC86A5}" destId="{2E0A47AB-F454-42FE-B8D0-1977450BFD52}" srcOrd="0" destOrd="0" presId="urn:microsoft.com/office/officeart/2008/layout/VerticalAccentList"/>
    <dgm:cxn modelId="{8A0180BF-9865-43D5-B999-15C24A62D9FC}" srcId="{48E3F709-9C58-4230-9492-0AEAD3CEA30E}" destId="{87AEC8D6-AE4A-4E73-BEEF-773DB52BAE6C}" srcOrd="0" destOrd="0" parTransId="{C5857A5D-8366-415D-8E9E-FA36C8B688DF}" sibTransId="{35448B49-19B2-419B-B091-C29F0FAF3006}"/>
    <dgm:cxn modelId="{C18BE9C1-3B8E-4A28-AFF5-5D4AEA8FB400}" srcId="{1C963356-FEC8-48C8-BEB9-0A8DEDAC86A5}" destId="{257A63EF-E010-46BD-85A4-1302B17B3081}" srcOrd="1" destOrd="0" parTransId="{7DF2AF3A-B04B-4EE3-883D-066EF86A5790}" sibTransId="{7E59E95E-2B98-4CB6-B0F8-A6A4BC14B127}"/>
    <dgm:cxn modelId="{F08688D8-8B04-48ED-B5A7-58290E735D89}" srcId="{6330E761-0903-4DE0-8FF2-2D91F0034994}" destId="{B5EAE1BC-416B-454D-90CE-D72C8CEDD29E}" srcOrd="2" destOrd="0" parTransId="{7D9A7192-73CD-48BC-B3B1-5B877ED35292}" sibTransId="{6972D44D-F121-45C8-B541-C7A4B244473A}"/>
    <dgm:cxn modelId="{FF4AE8E4-9D40-49A7-B2C6-71D234D914E4}" type="presOf" srcId="{48E3F709-9C58-4230-9492-0AEAD3CEA30E}" destId="{B0E9BEC6-4474-4D5C-B522-3B8086A8BC6C}" srcOrd="0" destOrd="0" presId="urn:microsoft.com/office/officeart/2008/layout/VerticalAccentList"/>
    <dgm:cxn modelId="{883E04EC-1E11-4A6C-BC78-37416C274E66}" type="presOf" srcId="{F8365263-8C72-4D4F-8DB8-661EDA1F9A0E}" destId="{BE6CA054-9E15-4930-B7F8-5A1CF632410A}" srcOrd="0" destOrd="0" presId="urn:microsoft.com/office/officeart/2008/layout/VerticalAccentList"/>
    <dgm:cxn modelId="{251B07A5-4805-436E-91E6-3C726295E98D}" type="presParOf" srcId="{DA21ECF8-59BE-463C-8F27-89A092027E22}" destId="{3B396281-4A1D-47A7-ADA1-4FB6FF5003CE}" srcOrd="0" destOrd="0" presId="urn:microsoft.com/office/officeart/2008/layout/VerticalAccentList"/>
    <dgm:cxn modelId="{D6D5221D-41EC-4314-813F-5E8EDD4059EF}" type="presParOf" srcId="{3B396281-4A1D-47A7-ADA1-4FB6FF5003CE}" destId="{29040CE1-E882-4B1F-8BFF-40D99D4411BF}" srcOrd="0" destOrd="0" presId="urn:microsoft.com/office/officeart/2008/layout/VerticalAccentList"/>
    <dgm:cxn modelId="{A18DC2FE-5E1F-4370-A95A-57E1F29AB9C3}" type="presParOf" srcId="{DA21ECF8-59BE-463C-8F27-89A092027E22}" destId="{42C0B351-CC55-4C7B-92B6-11A28A740FA8}" srcOrd="1" destOrd="0" presId="urn:microsoft.com/office/officeart/2008/layout/VerticalAccentList"/>
    <dgm:cxn modelId="{877066D8-66BC-4399-8957-B134D1C3B047}" type="presParOf" srcId="{42C0B351-CC55-4C7B-92B6-11A28A740FA8}" destId="{78CFB0AD-FA8E-4EDB-B913-8983266F1808}" srcOrd="0" destOrd="0" presId="urn:microsoft.com/office/officeart/2008/layout/VerticalAccentList"/>
    <dgm:cxn modelId="{1E91F4DF-256F-478F-A192-D2AF7A86CD83}" type="presParOf" srcId="{42C0B351-CC55-4C7B-92B6-11A28A740FA8}" destId="{4609E1D8-57E7-4EBE-967F-3CDB6DD59EB3}" srcOrd="1" destOrd="0" presId="urn:microsoft.com/office/officeart/2008/layout/VerticalAccentList"/>
    <dgm:cxn modelId="{1CE61C87-D7F8-48EF-9CAC-5F262AA4E098}" type="presParOf" srcId="{42C0B351-CC55-4C7B-92B6-11A28A740FA8}" destId="{94DE9C91-C430-4854-AF03-7E16E458302E}" srcOrd="2" destOrd="0" presId="urn:microsoft.com/office/officeart/2008/layout/VerticalAccentList"/>
    <dgm:cxn modelId="{D3376CA2-62FD-4528-A2F4-A52C51E5CCC5}" type="presParOf" srcId="{42C0B351-CC55-4C7B-92B6-11A28A740FA8}" destId="{FC0F3402-41C3-4248-B4DB-F31DD5423875}" srcOrd="3" destOrd="0" presId="urn:microsoft.com/office/officeart/2008/layout/VerticalAccentList"/>
    <dgm:cxn modelId="{57230EF1-738F-46EF-8D87-3B8E0094BEC5}" type="presParOf" srcId="{42C0B351-CC55-4C7B-92B6-11A28A740FA8}" destId="{E1788E98-4280-4B95-A615-C4E356D08FA1}" srcOrd="4" destOrd="0" presId="urn:microsoft.com/office/officeart/2008/layout/VerticalAccentList"/>
    <dgm:cxn modelId="{43D05134-F0D4-42B5-8BCD-70BFB12DC7C6}" type="presParOf" srcId="{42C0B351-CC55-4C7B-92B6-11A28A740FA8}" destId="{484056C1-A4B8-4F9D-87D0-110FFA4DCB07}" srcOrd="5" destOrd="0" presId="urn:microsoft.com/office/officeart/2008/layout/VerticalAccentList"/>
    <dgm:cxn modelId="{F5AEB7F0-AECC-47BD-B05F-4894863899EB}" type="presParOf" srcId="{42C0B351-CC55-4C7B-92B6-11A28A740FA8}" destId="{CC02FE34-20A9-48CF-A8A0-840B6E874CF9}" srcOrd="6" destOrd="0" presId="urn:microsoft.com/office/officeart/2008/layout/VerticalAccentList"/>
    <dgm:cxn modelId="{76C497D6-D4A4-4B24-93E0-8D27D8706F85}" type="presParOf" srcId="{42C0B351-CC55-4C7B-92B6-11A28A740FA8}" destId="{B0B5F947-7FEF-4C0F-93E3-36185B8C2922}" srcOrd="7" destOrd="0" presId="urn:microsoft.com/office/officeart/2008/layout/VerticalAccentList"/>
    <dgm:cxn modelId="{AB577643-9367-485E-9E2D-AA8C1D19A550}" type="presParOf" srcId="{DA21ECF8-59BE-463C-8F27-89A092027E22}" destId="{D8489349-A7D9-4ED4-94DF-47C365C24E62}" srcOrd="2" destOrd="0" presId="urn:microsoft.com/office/officeart/2008/layout/VerticalAccentList"/>
    <dgm:cxn modelId="{752D085F-8486-4627-BD28-205CA7024972}" type="presParOf" srcId="{DA21ECF8-59BE-463C-8F27-89A092027E22}" destId="{FD725483-D47B-4BE3-856A-6EE7CCBBCB83}" srcOrd="3" destOrd="0" presId="urn:microsoft.com/office/officeart/2008/layout/VerticalAccentList"/>
    <dgm:cxn modelId="{9751DDD5-1260-4BC0-B658-2EDC16D0ED5D}" type="presParOf" srcId="{FD725483-D47B-4BE3-856A-6EE7CCBBCB83}" destId="{B0E9BEC6-4474-4D5C-B522-3B8086A8BC6C}" srcOrd="0" destOrd="0" presId="urn:microsoft.com/office/officeart/2008/layout/VerticalAccentList"/>
    <dgm:cxn modelId="{F9E25065-4837-431D-B3F9-9C3D7ABBAF8E}" type="presParOf" srcId="{DA21ECF8-59BE-463C-8F27-89A092027E22}" destId="{CF514964-F57A-4406-A873-E4D092487CE7}" srcOrd="4" destOrd="0" presId="urn:microsoft.com/office/officeart/2008/layout/VerticalAccentList"/>
    <dgm:cxn modelId="{2CD97D53-DE8C-4F94-897C-52DE8F80F4DD}" type="presParOf" srcId="{CF514964-F57A-4406-A873-E4D092487CE7}" destId="{31FBCB9B-BD71-4C3D-8533-3483E2E5684F}" srcOrd="0" destOrd="0" presId="urn:microsoft.com/office/officeart/2008/layout/VerticalAccentList"/>
    <dgm:cxn modelId="{26F12466-D3B2-49C7-A730-C11661DA061D}" type="presParOf" srcId="{CF514964-F57A-4406-A873-E4D092487CE7}" destId="{F059FE91-4CD2-4395-AF0F-998EB0F82B1C}" srcOrd="1" destOrd="0" presId="urn:microsoft.com/office/officeart/2008/layout/VerticalAccentList"/>
    <dgm:cxn modelId="{990E1AD3-6EA0-4AC6-9EF7-6D12971143C6}" type="presParOf" srcId="{CF514964-F57A-4406-A873-E4D092487CE7}" destId="{3AFA0AB7-1160-4EC1-8BCB-65BB8E46D066}" srcOrd="2" destOrd="0" presId="urn:microsoft.com/office/officeart/2008/layout/VerticalAccentList"/>
    <dgm:cxn modelId="{75F93CEF-D638-46BD-956B-0EE68C542586}" type="presParOf" srcId="{CF514964-F57A-4406-A873-E4D092487CE7}" destId="{0AF0A6AF-121C-4FA6-8D9C-77B01C7DB306}" srcOrd="3" destOrd="0" presId="urn:microsoft.com/office/officeart/2008/layout/VerticalAccentList"/>
    <dgm:cxn modelId="{AD6AD5C2-30B8-4F88-B1C9-3A531E5FBE52}" type="presParOf" srcId="{CF514964-F57A-4406-A873-E4D092487CE7}" destId="{0B4BFEA8-8487-4FEA-B5DE-AB447B858413}" srcOrd="4" destOrd="0" presId="urn:microsoft.com/office/officeart/2008/layout/VerticalAccentList"/>
    <dgm:cxn modelId="{06140E32-C146-4D97-9D55-9BDC40F2B7FD}" type="presParOf" srcId="{CF514964-F57A-4406-A873-E4D092487CE7}" destId="{474A8DFE-2218-4F9B-A9C2-6317049B60AE}" srcOrd="5" destOrd="0" presId="urn:microsoft.com/office/officeart/2008/layout/VerticalAccentList"/>
    <dgm:cxn modelId="{25789EBD-C1DD-4904-84F0-A0659F5E7492}" type="presParOf" srcId="{CF514964-F57A-4406-A873-E4D092487CE7}" destId="{84B02BB3-7CE5-4B30-B714-E327F91730B8}" srcOrd="6" destOrd="0" presId="urn:microsoft.com/office/officeart/2008/layout/VerticalAccentList"/>
    <dgm:cxn modelId="{E69F0F99-5E0C-45F8-AB34-D3857896B5EA}" type="presParOf" srcId="{CF514964-F57A-4406-A873-E4D092487CE7}" destId="{C357A9B6-BE85-457E-B20C-BA5A3CD9E628}" srcOrd="7" destOrd="0" presId="urn:microsoft.com/office/officeart/2008/layout/VerticalAccentList"/>
    <dgm:cxn modelId="{EAD0A9EE-88F2-4A30-8E78-FFC7F1879C68}" type="presParOf" srcId="{DA21ECF8-59BE-463C-8F27-89A092027E22}" destId="{7B147C97-E011-4C35-989A-3B07109EAA0E}" srcOrd="5" destOrd="0" presId="urn:microsoft.com/office/officeart/2008/layout/VerticalAccentList"/>
    <dgm:cxn modelId="{FFE32A62-76DE-4EF1-BCBA-D767361D0EBE}" type="presParOf" srcId="{DA21ECF8-59BE-463C-8F27-89A092027E22}" destId="{2B75C70E-45E5-4A9A-9230-11CB5173FAFD}" srcOrd="6" destOrd="0" presId="urn:microsoft.com/office/officeart/2008/layout/VerticalAccentList"/>
    <dgm:cxn modelId="{AE188BFB-68C4-47D7-8934-4B32DF405335}" type="presParOf" srcId="{2B75C70E-45E5-4A9A-9230-11CB5173FAFD}" destId="{2E0A47AB-F454-42FE-B8D0-1977450BFD52}" srcOrd="0" destOrd="0" presId="urn:microsoft.com/office/officeart/2008/layout/VerticalAccentList"/>
    <dgm:cxn modelId="{2705D111-A2EA-4BE6-AE00-CD3CAC6C6C03}" type="presParOf" srcId="{DA21ECF8-59BE-463C-8F27-89A092027E22}" destId="{C15A16DD-19FF-4238-A724-B054FB99ACF5}" srcOrd="7" destOrd="0" presId="urn:microsoft.com/office/officeart/2008/layout/VerticalAccentList"/>
    <dgm:cxn modelId="{5B434409-CFC7-42C1-BC37-F906971BCC2F}" type="presParOf" srcId="{C15A16DD-19FF-4238-A724-B054FB99ACF5}" destId="{2B3FA7F2-F8FD-4E84-A024-3B0C8AE98984}" srcOrd="0" destOrd="0" presId="urn:microsoft.com/office/officeart/2008/layout/VerticalAccentList"/>
    <dgm:cxn modelId="{5DDDBB91-1B63-430D-9AD7-99F404D79286}" type="presParOf" srcId="{C15A16DD-19FF-4238-A724-B054FB99ACF5}" destId="{6057B60C-D510-4010-9D8B-75DF08A9DF48}" srcOrd="1" destOrd="0" presId="urn:microsoft.com/office/officeart/2008/layout/VerticalAccentList"/>
    <dgm:cxn modelId="{B06B3EFD-8F75-4C14-BE5E-48DDD2326663}" type="presParOf" srcId="{C15A16DD-19FF-4238-A724-B054FB99ACF5}" destId="{ED187B6E-A7F7-4A3E-9507-4A49562AD5DB}" srcOrd="2" destOrd="0" presId="urn:microsoft.com/office/officeart/2008/layout/VerticalAccentList"/>
    <dgm:cxn modelId="{687871B2-4573-4637-B943-4C2C743B843C}" type="presParOf" srcId="{C15A16DD-19FF-4238-A724-B054FB99ACF5}" destId="{3EC19502-21F1-4DEF-BA8D-A39EECACB3FA}" srcOrd="3" destOrd="0" presId="urn:microsoft.com/office/officeart/2008/layout/VerticalAccentList"/>
    <dgm:cxn modelId="{B467963A-A1AE-4DBC-B24B-6F7DAE741F90}" type="presParOf" srcId="{C15A16DD-19FF-4238-A724-B054FB99ACF5}" destId="{732937BC-773E-4223-885F-2B0469D17224}" srcOrd="4" destOrd="0" presId="urn:microsoft.com/office/officeart/2008/layout/VerticalAccentList"/>
    <dgm:cxn modelId="{471524AE-0247-42C0-8D37-1792FB62A22C}" type="presParOf" srcId="{C15A16DD-19FF-4238-A724-B054FB99ACF5}" destId="{BCEFC7B2-D2F4-4D58-8415-57EF7895999F}" srcOrd="5" destOrd="0" presId="urn:microsoft.com/office/officeart/2008/layout/VerticalAccentList"/>
    <dgm:cxn modelId="{F0CE2202-9A89-4D05-9AEA-C2FD1BDF1E0E}" type="presParOf" srcId="{C15A16DD-19FF-4238-A724-B054FB99ACF5}" destId="{308DD6D6-23A6-4CD0-B236-5F6834D8322B}" srcOrd="6" destOrd="0" presId="urn:microsoft.com/office/officeart/2008/layout/VerticalAccentList"/>
    <dgm:cxn modelId="{7953F110-58D7-4225-B17C-122848E71E24}" type="presParOf" srcId="{C15A16DD-19FF-4238-A724-B054FB99ACF5}" destId="{BE6CA054-9E15-4930-B7F8-5A1CF632410A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F3FB61-3C8A-49E7-9AC4-AACBCE87758C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6330E761-0903-4DE0-8FF2-2D91F0034994}">
      <dgm:prSet phldrT="[Texto]"/>
      <dgm:spPr/>
      <dgm:t>
        <a:bodyPr/>
        <a:lstStyle/>
        <a:p>
          <a:r>
            <a:rPr lang="es-CO" b="1" dirty="0"/>
            <a:t>Incumplimientos Normativos</a:t>
          </a:r>
          <a:endParaRPr lang="es-CO" dirty="0"/>
        </a:p>
      </dgm:t>
    </dgm:pt>
    <dgm:pt modelId="{0635D2FF-8DBE-4F6E-82CD-694531791ED5}" type="parTrans" cxnId="{CB5F7A4C-C3EB-4877-AC73-BBD617343FA2}">
      <dgm:prSet/>
      <dgm:spPr/>
      <dgm:t>
        <a:bodyPr/>
        <a:lstStyle/>
        <a:p>
          <a:endParaRPr lang="es-CO"/>
        </a:p>
      </dgm:t>
    </dgm:pt>
    <dgm:pt modelId="{7402C2EC-5ADF-42A8-B422-9CF178A80164}" type="sibTrans" cxnId="{CB5F7A4C-C3EB-4877-AC73-BBD617343FA2}">
      <dgm:prSet/>
      <dgm:spPr/>
      <dgm:t>
        <a:bodyPr/>
        <a:lstStyle/>
        <a:p>
          <a:endParaRPr lang="es-CO"/>
        </a:p>
      </dgm:t>
    </dgm:pt>
    <dgm:pt modelId="{759D2E83-4100-4EDE-A59B-51E2E84EB7AB}">
      <dgm:prSet phldrT="[Texto]"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endParaRPr lang="es-CO" sz="1800" dirty="0"/>
        </a:p>
        <a:p>
          <a:pPr>
            <a:buFont typeface="Wingdings" panose="05000000000000000000" pitchFamily="2" charset="2"/>
            <a:buChar char="§"/>
          </a:pPr>
          <a:r>
            <a:rPr lang="es-CO" sz="1800" dirty="0"/>
            <a:t>* Incumplimiento de obligaciones contractuales.</a:t>
          </a:r>
        </a:p>
        <a:p>
          <a:pPr>
            <a:buFont typeface="Wingdings" panose="05000000000000000000" pitchFamily="2" charset="2"/>
            <a:buChar char="§"/>
          </a:pPr>
          <a:r>
            <a:rPr lang="es-CO" sz="1800" dirty="0"/>
            <a:t>* Incumplimiento al articulo 2.2.1.1.1.7.1. del Decreto 1082 de 2015. Publicidad en el SECOP.</a:t>
          </a:r>
          <a:endParaRPr lang="es-CO" sz="1800" dirty="0">
            <a:solidFill>
              <a:schemeClr val="tx1"/>
            </a:solidFill>
          </a:endParaRPr>
        </a:p>
      </dgm:t>
    </dgm:pt>
    <dgm:pt modelId="{C9D7D4DC-5628-4BCF-BF08-B606192E3254}" type="parTrans" cxnId="{90E41E6E-511A-46CC-8937-6911586B8CAA}">
      <dgm:prSet/>
      <dgm:spPr/>
      <dgm:t>
        <a:bodyPr/>
        <a:lstStyle/>
        <a:p>
          <a:endParaRPr lang="es-CO"/>
        </a:p>
      </dgm:t>
    </dgm:pt>
    <dgm:pt modelId="{ACFC4F6A-F3F2-46CE-90FF-CF0D4DC6D409}" type="sibTrans" cxnId="{90E41E6E-511A-46CC-8937-6911586B8CAA}">
      <dgm:prSet/>
      <dgm:spPr/>
      <dgm:t>
        <a:bodyPr/>
        <a:lstStyle/>
        <a:p>
          <a:endParaRPr lang="es-CO"/>
        </a:p>
      </dgm:t>
    </dgm:pt>
    <dgm:pt modelId="{48E3F709-9C58-4230-9492-0AEAD3CEA30E}">
      <dgm:prSet phldrT="[Texto]"/>
      <dgm:spPr/>
      <dgm:t>
        <a:bodyPr/>
        <a:lstStyle/>
        <a:p>
          <a:r>
            <a:rPr lang="es-CO" b="1" dirty="0"/>
            <a:t>Riesgos Económicos</a:t>
          </a:r>
          <a:endParaRPr lang="es-CO" dirty="0"/>
        </a:p>
      </dgm:t>
    </dgm:pt>
    <dgm:pt modelId="{E361E679-1653-44C6-98DB-E74D9D55D0A2}" type="parTrans" cxnId="{DA06D244-A641-420A-BF4B-C67EEEAFBA18}">
      <dgm:prSet/>
      <dgm:spPr/>
      <dgm:t>
        <a:bodyPr/>
        <a:lstStyle/>
        <a:p>
          <a:endParaRPr lang="es-CO"/>
        </a:p>
      </dgm:t>
    </dgm:pt>
    <dgm:pt modelId="{19F0F4E2-D2A5-4033-A2CC-576DC4870417}" type="sibTrans" cxnId="{DA06D244-A641-420A-BF4B-C67EEEAFBA18}">
      <dgm:prSet/>
      <dgm:spPr/>
      <dgm:t>
        <a:bodyPr/>
        <a:lstStyle/>
        <a:p>
          <a:endParaRPr lang="es-CO"/>
        </a:p>
      </dgm:t>
    </dgm:pt>
    <dgm:pt modelId="{87AEC8D6-AE4A-4E73-BEEF-773DB52BAE6C}">
      <dgm:prSet phldrT="[Texto]" custT="1"/>
      <dgm:spPr/>
      <dgm:t>
        <a:bodyPr/>
        <a:lstStyle/>
        <a:p>
          <a:r>
            <a:rPr lang="es-CO" sz="1800" dirty="0"/>
            <a:t>•Falta de gestión para cobro de los impuestos y sanciones. </a:t>
          </a:r>
        </a:p>
        <a:p>
          <a:endParaRPr lang="es-CO" sz="1800" dirty="0"/>
        </a:p>
      </dgm:t>
    </dgm:pt>
    <dgm:pt modelId="{C5857A5D-8366-415D-8E9E-FA36C8B688DF}" type="parTrans" cxnId="{8A0180BF-9865-43D5-B999-15C24A62D9FC}">
      <dgm:prSet/>
      <dgm:spPr/>
      <dgm:t>
        <a:bodyPr/>
        <a:lstStyle/>
        <a:p>
          <a:endParaRPr lang="es-CO"/>
        </a:p>
      </dgm:t>
    </dgm:pt>
    <dgm:pt modelId="{35448B49-19B2-419B-B091-C29F0FAF3006}" type="sibTrans" cxnId="{8A0180BF-9865-43D5-B999-15C24A62D9FC}">
      <dgm:prSet/>
      <dgm:spPr/>
      <dgm:t>
        <a:bodyPr/>
        <a:lstStyle/>
        <a:p>
          <a:endParaRPr lang="es-CO"/>
        </a:p>
      </dgm:t>
    </dgm:pt>
    <dgm:pt modelId="{B5EAE1BC-416B-454D-90CE-D72C8CEDD29E}">
      <dgm:prSet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s-CO" sz="1800" dirty="0"/>
            <a:t>.</a:t>
          </a:r>
        </a:p>
      </dgm:t>
    </dgm:pt>
    <dgm:pt modelId="{7D9A7192-73CD-48BC-B3B1-5B877ED35292}" type="parTrans" cxnId="{F08688D8-8B04-48ED-B5A7-58290E735D89}">
      <dgm:prSet/>
      <dgm:spPr/>
      <dgm:t>
        <a:bodyPr/>
        <a:lstStyle/>
        <a:p>
          <a:endParaRPr lang="es-CO"/>
        </a:p>
      </dgm:t>
    </dgm:pt>
    <dgm:pt modelId="{6972D44D-F121-45C8-B541-C7A4B244473A}" type="sibTrans" cxnId="{F08688D8-8B04-48ED-B5A7-58290E735D89}">
      <dgm:prSet/>
      <dgm:spPr/>
      <dgm:t>
        <a:bodyPr/>
        <a:lstStyle/>
        <a:p>
          <a:endParaRPr lang="es-CO"/>
        </a:p>
      </dgm:t>
    </dgm:pt>
    <dgm:pt modelId="{5218CA1D-D107-4F57-8BA7-7293135D3DD1}">
      <dgm:prSet custT="1"/>
      <dgm:spPr/>
      <dgm:t>
        <a:bodyPr/>
        <a:lstStyle/>
        <a:p>
          <a:endParaRPr lang="es-CO" sz="1800" dirty="0">
            <a:solidFill>
              <a:schemeClr val="tx1"/>
            </a:solidFill>
          </a:endParaRPr>
        </a:p>
      </dgm:t>
    </dgm:pt>
    <dgm:pt modelId="{EB406EFD-1633-4092-8585-056FF5097436}" type="parTrans" cxnId="{2E05FC77-F73B-4386-A41E-A3BED2A1EA23}">
      <dgm:prSet/>
      <dgm:spPr/>
      <dgm:t>
        <a:bodyPr/>
        <a:lstStyle/>
        <a:p>
          <a:endParaRPr lang="es-CO"/>
        </a:p>
      </dgm:t>
    </dgm:pt>
    <dgm:pt modelId="{CA8D4FF7-0C17-4043-80D0-35F41E135E4F}" type="sibTrans" cxnId="{2E05FC77-F73B-4386-A41E-A3BED2A1EA23}">
      <dgm:prSet/>
      <dgm:spPr/>
      <dgm:t>
        <a:bodyPr/>
        <a:lstStyle/>
        <a:p>
          <a:endParaRPr lang="es-CO"/>
        </a:p>
      </dgm:t>
    </dgm:pt>
    <dgm:pt modelId="{1C963356-FEC8-48C8-BEB9-0A8DEDAC86A5}">
      <dgm:prSet phldrT="[Texto]"/>
      <dgm:spPr/>
      <dgm:t>
        <a:bodyPr/>
        <a:lstStyle/>
        <a:p>
          <a:endParaRPr lang="es-CO" dirty="0"/>
        </a:p>
      </dgm:t>
    </dgm:pt>
    <dgm:pt modelId="{C0B70B65-7949-4C47-9962-052FE5119926}" type="sibTrans" cxnId="{A57781B3-E453-4DD8-99C8-3817E804E22E}">
      <dgm:prSet/>
      <dgm:spPr/>
      <dgm:t>
        <a:bodyPr/>
        <a:lstStyle/>
        <a:p>
          <a:endParaRPr lang="es-CO"/>
        </a:p>
      </dgm:t>
    </dgm:pt>
    <dgm:pt modelId="{CF5C8463-893D-4D71-9654-BF735A80E3B3}" type="parTrans" cxnId="{A57781B3-E453-4DD8-99C8-3817E804E22E}">
      <dgm:prSet/>
      <dgm:spPr/>
      <dgm:t>
        <a:bodyPr/>
        <a:lstStyle/>
        <a:p>
          <a:endParaRPr lang="es-CO"/>
        </a:p>
      </dgm:t>
    </dgm:pt>
    <dgm:pt modelId="{DA21ECF8-59BE-463C-8F27-89A092027E22}" type="pres">
      <dgm:prSet presAssocID="{97F3FB61-3C8A-49E7-9AC4-AACBCE87758C}" presName="Name0" presStyleCnt="0">
        <dgm:presLayoutVars>
          <dgm:chMax/>
          <dgm:chPref/>
          <dgm:dir/>
        </dgm:presLayoutVars>
      </dgm:prSet>
      <dgm:spPr/>
    </dgm:pt>
    <dgm:pt modelId="{3B396281-4A1D-47A7-ADA1-4FB6FF5003CE}" type="pres">
      <dgm:prSet presAssocID="{6330E761-0903-4DE0-8FF2-2D91F0034994}" presName="parenttextcomposite" presStyleCnt="0"/>
      <dgm:spPr/>
    </dgm:pt>
    <dgm:pt modelId="{29040CE1-E882-4B1F-8BFF-40D99D4411BF}" type="pres">
      <dgm:prSet presAssocID="{6330E761-0903-4DE0-8FF2-2D91F0034994}" presName="parenttext" presStyleLbl="revTx" presStyleIdx="0" presStyleCnt="3" custScaleX="150908">
        <dgm:presLayoutVars>
          <dgm:chMax/>
          <dgm:chPref val="2"/>
          <dgm:bulletEnabled val="1"/>
        </dgm:presLayoutVars>
      </dgm:prSet>
      <dgm:spPr/>
    </dgm:pt>
    <dgm:pt modelId="{42C0B351-CC55-4C7B-92B6-11A28A740FA8}" type="pres">
      <dgm:prSet presAssocID="{6330E761-0903-4DE0-8FF2-2D91F0034994}" presName="composite" presStyleCnt="0"/>
      <dgm:spPr/>
    </dgm:pt>
    <dgm:pt modelId="{78CFB0AD-FA8E-4EDB-B913-8983266F1808}" type="pres">
      <dgm:prSet presAssocID="{6330E761-0903-4DE0-8FF2-2D91F0034994}" presName="chevron1" presStyleLbl="alignNode1" presStyleIdx="0" presStyleCnt="21"/>
      <dgm:spPr/>
    </dgm:pt>
    <dgm:pt modelId="{4609E1D8-57E7-4EBE-967F-3CDB6DD59EB3}" type="pres">
      <dgm:prSet presAssocID="{6330E761-0903-4DE0-8FF2-2D91F0034994}" presName="chevron2" presStyleLbl="alignNode1" presStyleIdx="1" presStyleCnt="21"/>
      <dgm:spPr/>
    </dgm:pt>
    <dgm:pt modelId="{94DE9C91-C430-4854-AF03-7E16E458302E}" type="pres">
      <dgm:prSet presAssocID="{6330E761-0903-4DE0-8FF2-2D91F0034994}" presName="chevron3" presStyleLbl="alignNode1" presStyleIdx="2" presStyleCnt="21"/>
      <dgm:spPr/>
    </dgm:pt>
    <dgm:pt modelId="{FC0F3402-41C3-4248-B4DB-F31DD5423875}" type="pres">
      <dgm:prSet presAssocID="{6330E761-0903-4DE0-8FF2-2D91F0034994}" presName="chevron4" presStyleLbl="alignNode1" presStyleIdx="3" presStyleCnt="21"/>
      <dgm:spPr/>
    </dgm:pt>
    <dgm:pt modelId="{E1788E98-4280-4B95-A615-C4E356D08FA1}" type="pres">
      <dgm:prSet presAssocID="{6330E761-0903-4DE0-8FF2-2D91F0034994}" presName="chevron5" presStyleLbl="alignNode1" presStyleIdx="4" presStyleCnt="21"/>
      <dgm:spPr/>
    </dgm:pt>
    <dgm:pt modelId="{484056C1-A4B8-4F9D-87D0-110FFA4DCB07}" type="pres">
      <dgm:prSet presAssocID="{6330E761-0903-4DE0-8FF2-2D91F0034994}" presName="chevron6" presStyleLbl="alignNode1" presStyleIdx="5" presStyleCnt="21"/>
      <dgm:spPr/>
    </dgm:pt>
    <dgm:pt modelId="{CC02FE34-20A9-48CF-A8A0-840B6E874CF9}" type="pres">
      <dgm:prSet presAssocID="{6330E761-0903-4DE0-8FF2-2D91F0034994}" presName="chevron7" presStyleLbl="alignNode1" presStyleIdx="6" presStyleCnt="21"/>
      <dgm:spPr/>
    </dgm:pt>
    <dgm:pt modelId="{B0B5F947-7FEF-4C0F-93E3-36185B8C2922}" type="pres">
      <dgm:prSet presAssocID="{6330E761-0903-4DE0-8FF2-2D91F0034994}" presName="childtext" presStyleLbl="solidFgAcc1" presStyleIdx="0" presStyleCnt="2" custScaleX="132251" custLinFactNeighborX="8360" custLinFactNeighborY="5939">
        <dgm:presLayoutVars>
          <dgm:chMax/>
          <dgm:chPref val="0"/>
          <dgm:bulletEnabled val="1"/>
        </dgm:presLayoutVars>
      </dgm:prSet>
      <dgm:spPr/>
    </dgm:pt>
    <dgm:pt modelId="{D8489349-A7D9-4ED4-94DF-47C365C24E62}" type="pres">
      <dgm:prSet presAssocID="{7402C2EC-5ADF-42A8-B422-9CF178A80164}" presName="sibTrans" presStyleCnt="0"/>
      <dgm:spPr/>
    </dgm:pt>
    <dgm:pt modelId="{FD725483-D47B-4BE3-856A-6EE7CCBBCB83}" type="pres">
      <dgm:prSet presAssocID="{48E3F709-9C58-4230-9492-0AEAD3CEA30E}" presName="parenttextcomposite" presStyleCnt="0"/>
      <dgm:spPr/>
    </dgm:pt>
    <dgm:pt modelId="{B0E9BEC6-4474-4D5C-B522-3B8086A8BC6C}" type="pres">
      <dgm:prSet presAssocID="{48E3F709-9C58-4230-9492-0AEAD3CEA30E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CF514964-F57A-4406-A873-E4D092487CE7}" type="pres">
      <dgm:prSet presAssocID="{48E3F709-9C58-4230-9492-0AEAD3CEA30E}" presName="composite" presStyleCnt="0"/>
      <dgm:spPr/>
    </dgm:pt>
    <dgm:pt modelId="{31FBCB9B-BD71-4C3D-8533-3483E2E5684F}" type="pres">
      <dgm:prSet presAssocID="{48E3F709-9C58-4230-9492-0AEAD3CEA30E}" presName="chevron1" presStyleLbl="alignNode1" presStyleIdx="7" presStyleCnt="21"/>
      <dgm:spPr/>
    </dgm:pt>
    <dgm:pt modelId="{F059FE91-4CD2-4395-AF0F-998EB0F82B1C}" type="pres">
      <dgm:prSet presAssocID="{48E3F709-9C58-4230-9492-0AEAD3CEA30E}" presName="chevron2" presStyleLbl="alignNode1" presStyleIdx="8" presStyleCnt="21"/>
      <dgm:spPr/>
    </dgm:pt>
    <dgm:pt modelId="{3AFA0AB7-1160-4EC1-8BCB-65BB8E46D066}" type="pres">
      <dgm:prSet presAssocID="{48E3F709-9C58-4230-9492-0AEAD3CEA30E}" presName="chevron3" presStyleLbl="alignNode1" presStyleIdx="9" presStyleCnt="21"/>
      <dgm:spPr/>
    </dgm:pt>
    <dgm:pt modelId="{0AF0A6AF-121C-4FA6-8D9C-77B01C7DB306}" type="pres">
      <dgm:prSet presAssocID="{48E3F709-9C58-4230-9492-0AEAD3CEA30E}" presName="chevron4" presStyleLbl="alignNode1" presStyleIdx="10" presStyleCnt="21"/>
      <dgm:spPr/>
    </dgm:pt>
    <dgm:pt modelId="{0B4BFEA8-8487-4FEA-B5DE-AB447B858413}" type="pres">
      <dgm:prSet presAssocID="{48E3F709-9C58-4230-9492-0AEAD3CEA30E}" presName="chevron5" presStyleLbl="alignNode1" presStyleIdx="11" presStyleCnt="21"/>
      <dgm:spPr/>
    </dgm:pt>
    <dgm:pt modelId="{474A8DFE-2218-4F9B-A9C2-6317049B60AE}" type="pres">
      <dgm:prSet presAssocID="{48E3F709-9C58-4230-9492-0AEAD3CEA30E}" presName="chevron6" presStyleLbl="alignNode1" presStyleIdx="12" presStyleCnt="21"/>
      <dgm:spPr/>
    </dgm:pt>
    <dgm:pt modelId="{84B02BB3-7CE5-4B30-B714-E327F91730B8}" type="pres">
      <dgm:prSet presAssocID="{48E3F709-9C58-4230-9492-0AEAD3CEA30E}" presName="chevron7" presStyleLbl="alignNode1" presStyleIdx="13" presStyleCnt="21"/>
      <dgm:spPr/>
    </dgm:pt>
    <dgm:pt modelId="{C357A9B6-BE85-457E-B20C-BA5A3CD9E628}" type="pres">
      <dgm:prSet presAssocID="{48E3F709-9C58-4230-9492-0AEAD3CEA30E}" presName="childtext" presStyleLbl="solidFgAcc1" presStyleIdx="1" presStyleCnt="2" custScaleX="131422" custLinFactNeighborX="9400" custLinFactNeighborY="-7509">
        <dgm:presLayoutVars>
          <dgm:chMax/>
          <dgm:chPref val="0"/>
          <dgm:bulletEnabled val="1"/>
        </dgm:presLayoutVars>
      </dgm:prSet>
      <dgm:spPr/>
    </dgm:pt>
    <dgm:pt modelId="{7B147C97-E011-4C35-989A-3B07109EAA0E}" type="pres">
      <dgm:prSet presAssocID="{19F0F4E2-D2A5-4033-A2CC-576DC4870417}" presName="sibTrans" presStyleCnt="0"/>
      <dgm:spPr/>
    </dgm:pt>
    <dgm:pt modelId="{2B75C70E-45E5-4A9A-9230-11CB5173FAFD}" type="pres">
      <dgm:prSet presAssocID="{1C963356-FEC8-48C8-BEB9-0A8DEDAC86A5}" presName="parenttextcomposite" presStyleCnt="0"/>
      <dgm:spPr/>
    </dgm:pt>
    <dgm:pt modelId="{2E0A47AB-F454-42FE-B8D0-1977450BFD52}" type="pres">
      <dgm:prSet presAssocID="{1C963356-FEC8-48C8-BEB9-0A8DEDAC86A5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AB27113C-0718-4B9C-BF31-7F57B4762118}" type="pres">
      <dgm:prSet presAssocID="{1C963356-FEC8-48C8-BEB9-0A8DEDAC86A5}" presName="parallelogramComposite" presStyleCnt="0"/>
      <dgm:spPr/>
    </dgm:pt>
    <dgm:pt modelId="{22D7AB79-8422-4455-93ED-46820583FF15}" type="pres">
      <dgm:prSet presAssocID="{1C963356-FEC8-48C8-BEB9-0A8DEDAC86A5}" presName="parallelogram1" presStyleLbl="alignNode1" presStyleIdx="14" presStyleCnt="21"/>
      <dgm:spPr/>
    </dgm:pt>
    <dgm:pt modelId="{0AA81596-14A0-4CB2-97A4-58725EB805F0}" type="pres">
      <dgm:prSet presAssocID="{1C963356-FEC8-48C8-BEB9-0A8DEDAC86A5}" presName="parallelogram2" presStyleLbl="alignNode1" presStyleIdx="15" presStyleCnt="21"/>
      <dgm:spPr/>
    </dgm:pt>
    <dgm:pt modelId="{F2E48F80-7D42-4A20-A64A-C0CE5BDC665E}" type="pres">
      <dgm:prSet presAssocID="{1C963356-FEC8-48C8-BEB9-0A8DEDAC86A5}" presName="parallelogram3" presStyleLbl="alignNode1" presStyleIdx="16" presStyleCnt="21"/>
      <dgm:spPr/>
    </dgm:pt>
    <dgm:pt modelId="{6911E355-33D4-48ED-9467-578560AD23D5}" type="pres">
      <dgm:prSet presAssocID="{1C963356-FEC8-48C8-BEB9-0A8DEDAC86A5}" presName="parallelogram4" presStyleLbl="alignNode1" presStyleIdx="17" presStyleCnt="21"/>
      <dgm:spPr/>
    </dgm:pt>
    <dgm:pt modelId="{08D473AD-8EA4-45B4-A10E-FBDF377263B1}" type="pres">
      <dgm:prSet presAssocID="{1C963356-FEC8-48C8-BEB9-0A8DEDAC86A5}" presName="parallelogram5" presStyleLbl="alignNode1" presStyleIdx="18" presStyleCnt="21"/>
      <dgm:spPr/>
    </dgm:pt>
    <dgm:pt modelId="{B4797BC4-D62E-4606-A4A7-C18E5FADAE6E}" type="pres">
      <dgm:prSet presAssocID="{1C963356-FEC8-48C8-BEB9-0A8DEDAC86A5}" presName="parallelogram6" presStyleLbl="alignNode1" presStyleIdx="19" presStyleCnt="21"/>
      <dgm:spPr/>
    </dgm:pt>
    <dgm:pt modelId="{7558E591-7246-4699-AD11-C333A6EFA51D}" type="pres">
      <dgm:prSet presAssocID="{1C963356-FEC8-48C8-BEB9-0A8DEDAC86A5}" presName="parallelogram7" presStyleLbl="alignNode1" presStyleIdx="20" presStyleCnt="21"/>
      <dgm:spPr/>
    </dgm:pt>
  </dgm:ptLst>
  <dgm:cxnLst>
    <dgm:cxn modelId="{8CD1F13B-BEF4-41A2-B572-85BD71F6151B}" type="presOf" srcId="{5218CA1D-D107-4F57-8BA7-7293135D3DD1}" destId="{B0B5F947-7FEF-4C0F-93E3-36185B8C2922}" srcOrd="0" destOrd="1" presId="urn:microsoft.com/office/officeart/2008/layout/VerticalAccentList"/>
    <dgm:cxn modelId="{DA06D244-A641-420A-BF4B-C67EEEAFBA18}" srcId="{97F3FB61-3C8A-49E7-9AC4-AACBCE87758C}" destId="{48E3F709-9C58-4230-9492-0AEAD3CEA30E}" srcOrd="1" destOrd="0" parTransId="{E361E679-1653-44C6-98DB-E74D9D55D0A2}" sibTransId="{19F0F4E2-D2A5-4033-A2CC-576DC4870417}"/>
    <dgm:cxn modelId="{CB5F7A4C-C3EB-4877-AC73-BBD617343FA2}" srcId="{97F3FB61-3C8A-49E7-9AC4-AACBCE87758C}" destId="{6330E761-0903-4DE0-8FF2-2D91F0034994}" srcOrd="0" destOrd="0" parTransId="{0635D2FF-8DBE-4F6E-82CD-694531791ED5}" sibTransId="{7402C2EC-5ADF-42A8-B422-9CF178A80164}"/>
    <dgm:cxn modelId="{0E8FC94C-4B08-47DC-B364-9E76041A4435}" type="presOf" srcId="{6330E761-0903-4DE0-8FF2-2D91F0034994}" destId="{29040CE1-E882-4B1F-8BFF-40D99D4411BF}" srcOrd="0" destOrd="0" presId="urn:microsoft.com/office/officeart/2008/layout/VerticalAccentList"/>
    <dgm:cxn modelId="{90E41E6E-511A-46CC-8937-6911586B8CAA}" srcId="{6330E761-0903-4DE0-8FF2-2D91F0034994}" destId="{759D2E83-4100-4EDE-A59B-51E2E84EB7AB}" srcOrd="0" destOrd="0" parTransId="{C9D7D4DC-5628-4BCF-BF08-B606192E3254}" sibTransId="{ACFC4F6A-F3F2-46CE-90FF-CF0D4DC6D409}"/>
    <dgm:cxn modelId="{2E05FC77-F73B-4386-A41E-A3BED2A1EA23}" srcId="{6330E761-0903-4DE0-8FF2-2D91F0034994}" destId="{5218CA1D-D107-4F57-8BA7-7293135D3DD1}" srcOrd="1" destOrd="0" parTransId="{EB406EFD-1633-4092-8585-056FF5097436}" sibTransId="{CA8D4FF7-0C17-4043-80D0-35F41E135E4F}"/>
    <dgm:cxn modelId="{E903DC95-D6A0-473D-861B-28737F679C7B}" type="presOf" srcId="{97F3FB61-3C8A-49E7-9AC4-AACBCE87758C}" destId="{DA21ECF8-59BE-463C-8F27-89A092027E22}" srcOrd="0" destOrd="0" presId="urn:microsoft.com/office/officeart/2008/layout/VerticalAccentList"/>
    <dgm:cxn modelId="{B4C8C699-6057-408A-9A6F-4D75D8A8FE09}" type="presOf" srcId="{759D2E83-4100-4EDE-A59B-51E2E84EB7AB}" destId="{B0B5F947-7FEF-4C0F-93E3-36185B8C2922}" srcOrd="0" destOrd="0" presId="urn:microsoft.com/office/officeart/2008/layout/VerticalAccentList"/>
    <dgm:cxn modelId="{DD6174A2-C74E-47B7-9822-4CE72D74F01A}" type="presOf" srcId="{87AEC8D6-AE4A-4E73-BEEF-773DB52BAE6C}" destId="{C357A9B6-BE85-457E-B20C-BA5A3CD9E628}" srcOrd="0" destOrd="0" presId="urn:microsoft.com/office/officeart/2008/layout/VerticalAccentList"/>
    <dgm:cxn modelId="{A57781B3-E453-4DD8-99C8-3817E804E22E}" srcId="{97F3FB61-3C8A-49E7-9AC4-AACBCE87758C}" destId="{1C963356-FEC8-48C8-BEB9-0A8DEDAC86A5}" srcOrd="2" destOrd="0" parTransId="{CF5C8463-893D-4D71-9654-BF735A80E3B3}" sibTransId="{C0B70B65-7949-4C47-9962-052FE5119926}"/>
    <dgm:cxn modelId="{76AAEBB8-F0B2-4110-A5D7-05B90EB5B2BD}" type="presOf" srcId="{B5EAE1BC-416B-454D-90CE-D72C8CEDD29E}" destId="{B0B5F947-7FEF-4C0F-93E3-36185B8C2922}" srcOrd="0" destOrd="2" presId="urn:microsoft.com/office/officeart/2008/layout/VerticalAccentList"/>
    <dgm:cxn modelId="{0A3ACABA-1BA9-4FEE-8163-A0E21AB57B82}" type="presOf" srcId="{1C963356-FEC8-48C8-BEB9-0A8DEDAC86A5}" destId="{2E0A47AB-F454-42FE-B8D0-1977450BFD52}" srcOrd="0" destOrd="0" presId="urn:microsoft.com/office/officeart/2008/layout/VerticalAccentList"/>
    <dgm:cxn modelId="{8A0180BF-9865-43D5-B999-15C24A62D9FC}" srcId="{48E3F709-9C58-4230-9492-0AEAD3CEA30E}" destId="{87AEC8D6-AE4A-4E73-BEEF-773DB52BAE6C}" srcOrd="0" destOrd="0" parTransId="{C5857A5D-8366-415D-8E9E-FA36C8B688DF}" sibTransId="{35448B49-19B2-419B-B091-C29F0FAF3006}"/>
    <dgm:cxn modelId="{F08688D8-8B04-48ED-B5A7-58290E735D89}" srcId="{6330E761-0903-4DE0-8FF2-2D91F0034994}" destId="{B5EAE1BC-416B-454D-90CE-D72C8CEDD29E}" srcOrd="2" destOrd="0" parTransId="{7D9A7192-73CD-48BC-B3B1-5B877ED35292}" sibTransId="{6972D44D-F121-45C8-B541-C7A4B244473A}"/>
    <dgm:cxn modelId="{FF4AE8E4-9D40-49A7-B2C6-71D234D914E4}" type="presOf" srcId="{48E3F709-9C58-4230-9492-0AEAD3CEA30E}" destId="{B0E9BEC6-4474-4D5C-B522-3B8086A8BC6C}" srcOrd="0" destOrd="0" presId="urn:microsoft.com/office/officeart/2008/layout/VerticalAccentList"/>
    <dgm:cxn modelId="{251B07A5-4805-436E-91E6-3C726295E98D}" type="presParOf" srcId="{DA21ECF8-59BE-463C-8F27-89A092027E22}" destId="{3B396281-4A1D-47A7-ADA1-4FB6FF5003CE}" srcOrd="0" destOrd="0" presId="urn:microsoft.com/office/officeart/2008/layout/VerticalAccentList"/>
    <dgm:cxn modelId="{D6D5221D-41EC-4314-813F-5E8EDD4059EF}" type="presParOf" srcId="{3B396281-4A1D-47A7-ADA1-4FB6FF5003CE}" destId="{29040CE1-E882-4B1F-8BFF-40D99D4411BF}" srcOrd="0" destOrd="0" presId="urn:microsoft.com/office/officeart/2008/layout/VerticalAccentList"/>
    <dgm:cxn modelId="{A18DC2FE-5E1F-4370-A95A-57E1F29AB9C3}" type="presParOf" srcId="{DA21ECF8-59BE-463C-8F27-89A092027E22}" destId="{42C0B351-CC55-4C7B-92B6-11A28A740FA8}" srcOrd="1" destOrd="0" presId="urn:microsoft.com/office/officeart/2008/layout/VerticalAccentList"/>
    <dgm:cxn modelId="{877066D8-66BC-4399-8957-B134D1C3B047}" type="presParOf" srcId="{42C0B351-CC55-4C7B-92B6-11A28A740FA8}" destId="{78CFB0AD-FA8E-4EDB-B913-8983266F1808}" srcOrd="0" destOrd="0" presId="urn:microsoft.com/office/officeart/2008/layout/VerticalAccentList"/>
    <dgm:cxn modelId="{1E91F4DF-256F-478F-A192-D2AF7A86CD83}" type="presParOf" srcId="{42C0B351-CC55-4C7B-92B6-11A28A740FA8}" destId="{4609E1D8-57E7-4EBE-967F-3CDB6DD59EB3}" srcOrd="1" destOrd="0" presId="urn:microsoft.com/office/officeart/2008/layout/VerticalAccentList"/>
    <dgm:cxn modelId="{1CE61C87-D7F8-48EF-9CAC-5F262AA4E098}" type="presParOf" srcId="{42C0B351-CC55-4C7B-92B6-11A28A740FA8}" destId="{94DE9C91-C430-4854-AF03-7E16E458302E}" srcOrd="2" destOrd="0" presId="urn:microsoft.com/office/officeart/2008/layout/VerticalAccentList"/>
    <dgm:cxn modelId="{D3376CA2-62FD-4528-A2F4-A52C51E5CCC5}" type="presParOf" srcId="{42C0B351-CC55-4C7B-92B6-11A28A740FA8}" destId="{FC0F3402-41C3-4248-B4DB-F31DD5423875}" srcOrd="3" destOrd="0" presId="urn:microsoft.com/office/officeart/2008/layout/VerticalAccentList"/>
    <dgm:cxn modelId="{57230EF1-738F-46EF-8D87-3B8E0094BEC5}" type="presParOf" srcId="{42C0B351-CC55-4C7B-92B6-11A28A740FA8}" destId="{E1788E98-4280-4B95-A615-C4E356D08FA1}" srcOrd="4" destOrd="0" presId="urn:microsoft.com/office/officeart/2008/layout/VerticalAccentList"/>
    <dgm:cxn modelId="{43D05134-F0D4-42B5-8BCD-70BFB12DC7C6}" type="presParOf" srcId="{42C0B351-CC55-4C7B-92B6-11A28A740FA8}" destId="{484056C1-A4B8-4F9D-87D0-110FFA4DCB07}" srcOrd="5" destOrd="0" presId="urn:microsoft.com/office/officeart/2008/layout/VerticalAccentList"/>
    <dgm:cxn modelId="{F5AEB7F0-AECC-47BD-B05F-4894863899EB}" type="presParOf" srcId="{42C0B351-CC55-4C7B-92B6-11A28A740FA8}" destId="{CC02FE34-20A9-48CF-A8A0-840B6E874CF9}" srcOrd="6" destOrd="0" presId="urn:microsoft.com/office/officeart/2008/layout/VerticalAccentList"/>
    <dgm:cxn modelId="{76C497D6-D4A4-4B24-93E0-8D27D8706F85}" type="presParOf" srcId="{42C0B351-CC55-4C7B-92B6-11A28A740FA8}" destId="{B0B5F947-7FEF-4C0F-93E3-36185B8C2922}" srcOrd="7" destOrd="0" presId="urn:microsoft.com/office/officeart/2008/layout/VerticalAccentList"/>
    <dgm:cxn modelId="{AB577643-9367-485E-9E2D-AA8C1D19A550}" type="presParOf" srcId="{DA21ECF8-59BE-463C-8F27-89A092027E22}" destId="{D8489349-A7D9-4ED4-94DF-47C365C24E62}" srcOrd="2" destOrd="0" presId="urn:microsoft.com/office/officeart/2008/layout/VerticalAccentList"/>
    <dgm:cxn modelId="{752D085F-8486-4627-BD28-205CA7024972}" type="presParOf" srcId="{DA21ECF8-59BE-463C-8F27-89A092027E22}" destId="{FD725483-D47B-4BE3-856A-6EE7CCBBCB83}" srcOrd="3" destOrd="0" presId="urn:microsoft.com/office/officeart/2008/layout/VerticalAccentList"/>
    <dgm:cxn modelId="{9751DDD5-1260-4BC0-B658-2EDC16D0ED5D}" type="presParOf" srcId="{FD725483-D47B-4BE3-856A-6EE7CCBBCB83}" destId="{B0E9BEC6-4474-4D5C-B522-3B8086A8BC6C}" srcOrd="0" destOrd="0" presId="urn:microsoft.com/office/officeart/2008/layout/VerticalAccentList"/>
    <dgm:cxn modelId="{F9E25065-4837-431D-B3F9-9C3D7ABBAF8E}" type="presParOf" srcId="{DA21ECF8-59BE-463C-8F27-89A092027E22}" destId="{CF514964-F57A-4406-A873-E4D092487CE7}" srcOrd="4" destOrd="0" presId="urn:microsoft.com/office/officeart/2008/layout/VerticalAccentList"/>
    <dgm:cxn modelId="{2CD97D53-DE8C-4F94-897C-52DE8F80F4DD}" type="presParOf" srcId="{CF514964-F57A-4406-A873-E4D092487CE7}" destId="{31FBCB9B-BD71-4C3D-8533-3483E2E5684F}" srcOrd="0" destOrd="0" presId="urn:microsoft.com/office/officeart/2008/layout/VerticalAccentList"/>
    <dgm:cxn modelId="{26F12466-D3B2-49C7-A730-C11661DA061D}" type="presParOf" srcId="{CF514964-F57A-4406-A873-E4D092487CE7}" destId="{F059FE91-4CD2-4395-AF0F-998EB0F82B1C}" srcOrd="1" destOrd="0" presId="urn:microsoft.com/office/officeart/2008/layout/VerticalAccentList"/>
    <dgm:cxn modelId="{990E1AD3-6EA0-4AC6-9EF7-6D12971143C6}" type="presParOf" srcId="{CF514964-F57A-4406-A873-E4D092487CE7}" destId="{3AFA0AB7-1160-4EC1-8BCB-65BB8E46D066}" srcOrd="2" destOrd="0" presId="urn:microsoft.com/office/officeart/2008/layout/VerticalAccentList"/>
    <dgm:cxn modelId="{75F93CEF-D638-46BD-956B-0EE68C542586}" type="presParOf" srcId="{CF514964-F57A-4406-A873-E4D092487CE7}" destId="{0AF0A6AF-121C-4FA6-8D9C-77B01C7DB306}" srcOrd="3" destOrd="0" presId="urn:microsoft.com/office/officeart/2008/layout/VerticalAccentList"/>
    <dgm:cxn modelId="{AD6AD5C2-30B8-4F88-B1C9-3A531E5FBE52}" type="presParOf" srcId="{CF514964-F57A-4406-A873-E4D092487CE7}" destId="{0B4BFEA8-8487-4FEA-B5DE-AB447B858413}" srcOrd="4" destOrd="0" presId="urn:microsoft.com/office/officeart/2008/layout/VerticalAccentList"/>
    <dgm:cxn modelId="{06140E32-C146-4D97-9D55-9BDC40F2B7FD}" type="presParOf" srcId="{CF514964-F57A-4406-A873-E4D092487CE7}" destId="{474A8DFE-2218-4F9B-A9C2-6317049B60AE}" srcOrd="5" destOrd="0" presId="urn:microsoft.com/office/officeart/2008/layout/VerticalAccentList"/>
    <dgm:cxn modelId="{25789EBD-C1DD-4904-84F0-A0659F5E7492}" type="presParOf" srcId="{CF514964-F57A-4406-A873-E4D092487CE7}" destId="{84B02BB3-7CE5-4B30-B714-E327F91730B8}" srcOrd="6" destOrd="0" presId="urn:microsoft.com/office/officeart/2008/layout/VerticalAccentList"/>
    <dgm:cxn modelId="{E69F0F99-5E0C-45F8-AB34-D3857896B5EA}" type="presParOf" srcId="{CF514964-F57A-4406-A873-E4D092487CE7}" destId="{C357A9B6-BE85-457E-B20C-BA5A3CD9E628}" srcOrd="7" destOrd="0" presId="urn:microsoft.com/office/officeart/2008/layout/VerticalAccentList"/>
    <dgm:cxn modelId="{EAD0A9EE-88F2-4A30-8E78-FFC7F1879C68}" type="presParOf" srcId="{DA21ECF8-59BE-463C-8F27-89A092027E22}" destId="{7B147C97-E011-4C35-989A-3B07109EAA0E}" srcOrd="5" destOrd="0" presId="urn:microsoft.com/office/officeart/2008/layout/VerticalAccentList"/>
    <dgm:cxn modelId="{FFE32A62-76DE-4EF1-BCBA-D767361D0EBE}" type="presParOf" srcId="{DA21ECF8-59BE-463C-8F27-89A092027E22}" destId="{2B75C70E-45E5-4A9A-9230-11CB5173FAFD}" srcOrd="6" destOrd="0" presId="urn:microsoft.com/office/officeart/2008/layout/VerticalAccentList"/>
    <dgm:cxn modelId="{AE188BFB-68C4-47D7-8934-4B32DF405335}" type="presParOf" srcId="{2B75C70E-45E5-4A9A-9230-11CB5173FAFD}" destId="{2E0A47AB-F454-42FE-B8D0-1977450BFD52}" srcOrd="0" destOrd="0" presId="urn:microsoft.com/office/officeart/2008/layout/VerticalAccentList"/>
    <dgm:cxn modelId="{B97827C1-DC5C-4AA5-A224-FDFC553E3220}" type="presParOf" srcId="{DA21ECF8-59BE-463C-8F27-89A092027E22}" destId="{AB27113C-0718-4B9C-BF31-7F57B4762118}" srcOrd="7" destOrd="0" presId="urn:microsoft.com/office/officeart/2008/layout/VerticalAccentList"/>
    <dgm:cxn modelId="{63B8F6AC-130E-4983-8459-8EB5D3C6EDEE}" type="presParOf" srcId="{AB27113C-0718-4B9C-BF31-7F57B4762118}" destId="{22D7AB79-8422-4455-93ED-46820583FF15}" srcOrd="0" destOrd="0" presId="urn:microsoft.com/office/officeart/2008/layout/VerticalAccentList"/>
    <dgm:cxn modelId="{C400CA42-20BA-4C3E-A8FB-D71B4A58B9FB}" type="presParOf" srcId="{AB27113C-0718-4B9C-BF31-7F57B4762118}" destId="{0AA81596-14A0-4CB2-97A4-58725EB805F0}" srcOrd="1" destOrd="0" presId="urn:microsoft.com/office/officeart/2008/layout/VerticalAccentList"/>
    <dgm:cxn modelId="{5478B2CE-345D-41CF-B0BB-277DD3C2B3DF}" type="presParOf" srcId="{AB27113C-0718-4B9C-BF31-7F57B4762118}" destId="{F2E48F80-7D42-4A20-A64A-C0CE5BDC665E}" srcOrd="2" destOrd="0" presId="urn:microsoft.com/office/officeart/2008/layout/VerticalAccentList"/>
    <dgm:cxn modelId="{C4BBFD58-644F-4DB4-85A2-97DE697A38A8}" type="presParOf" srcId="{AB27113C-0718-4B9C-BF31-7F57B4762118}" destId="{6911E355-33D4-48ED-9467-578560AD23D5}" srcOrd="3" destOrd="0" presId="urn:microsoft.com/office/officeart/2008/layout/VerticalAccentList"/>
    <dgm:cxn modelId="{8C0376D3-05C9-4B48-93C2-D9D39560CD9E}" type="presParOf" srcId="{AB27113C-0718-4B9C-BF31-7F57B4762118}" destId="{08D473AD-8EA4-45B4-A10E-FBDF377263B1}" srcOrd="4" destOrd="0" presId="urn:microsoft.com/office/officeart/2008/layout/VerticalAccentList"/>
    <dgm:cxn modelId="{2E32C4B1-F32F-4B3F-A9EA-AB24187EB55E}" type="presParOf" srcId="{AB27113C-0718-4B9C-BF31-7F57B4762118}" destId="{B4797BC4-D62E-4606-A4A7-C18E5FADAE6E}" srcOrd="5" destOrd="0" presId="urn:microsoft.com/office/officeart/2008/layout/VerticalAccentList"/>
    <dgm:cxn modelId="{CD7E34E6-EFE1-4983-AB9A-D2EE7FC96E0D}" type="presParOf" srcId="{AB27113C-0718-4B9C-BF31-7F57B4762118}" destId="{7558E591-7246-4699-AD11-C333A6EFA51D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BD81D7-097A-436B-BF5B-148341F869F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49EBC526-5315-43B0-9BD5-23C56122E11A}">
      <dgm:prSet phldrT="[Texto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s-CO" sz="3000" dirty="0"/>
            <a:t>Cumplimiento del 95% del Plan Anual de Auditorias 2024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s-CO" sz="3000" dirty="0"/>
            <a:t>(19/20)</a:t>
          </a:r>
        </a:p>
      </dgm:t>
    </dgm:pt>
    <dgm:pt modelId="{236A102F-2308-4E76-9B69-2F2B29DDC641}" type="parTrans" cxnId="{893AE6A1-245B-47EA-AA1F-0E23FECC6FC5}">
      <dgm:prSet/>
      <dgm:spPr/>
      <dgm:t>
        <a:bodyPr/>
        <a:lstStyle/>
        <a:p>
          <a:endParaRPr lang="es-CO" sz="3000"/>
        </a:p>
      </dgm:t>
    </dgm:pt>
    <dgm:pt modelId="{763EC886-D333-4418-80A5-A749C8AF0899}" type="sibTrans" cxnId="{893AE6A1-245B-47EA-AA1F-0E23FECC6FC5}">
      <dgm:prSet/>
      <dgm:spPr/>
      <dgm:t>
        <a:bodyPr/>
        <a:lstStyle/>
        <a:p>
          <a:endParaRPr lang="es-CO" sz="3000"/>
        </a:p>
      </dgm:t>
    </dgm:pt>
    <dgm:pt modelId="{85A7BAD1-47EC-41ED-A93A-B071920423E0}">
      <dgm:prSet phldrT="[Texto]" custT="1"/>
      <dgm:spPr/>
      <dgm:t>
        <a:bodyPr/>
        <a:lstStyle/>
        <a:p>
          <a:pPr algn="ctr"/>
          <a:r>
            <a:rPr lang="es-CO" sz="3000" dirty="0"/>
            <a:t>Cumplimiento del 100% de los Informes de verificación</a:t>
          </a:r>
        </a:p>
        <a:p>
          <a:pPr algn="ctr"/>
          <a:r>
            <a:rPr lang="es-CO" sz="3000" dirty="0"/>
            <a:t>(15/15)</a:t>
          </a:r>
        </a:p>
      </dgm:t>
    </dgm:pt>
    <dgm:pt modelId="{83776889-42C4-4173-82CE-2380CE225D1C}" type="parTrans" cxnId="{406DDE27-17CB-4FF0-8E2E-EA6B9CC2E709}">
      <dgm:prSet/>
      <dgm:spPr/>
      <dgm:t>
        <a:bodyPr/>
        <a:lstStyle/>
        <a:p>
          <a:endParaRPr lang="es-CO" sz="3000"/>
        </a:p>
      </dgm:t>
    </dgm:pt>
    <dgm:pt modelId="{8A049328-810A-44BA-B7FA-F6E5FD4FA5A1}" type="sibTrans" cxnId="{406DDE27-17CB-4FF0-8E2E-EA6B9CC2E709}">
      <dgm:prSet/>
      <dgm:spPr/>
      <dgm:t>
        <a:bodyPr/>
        <a:lstStyle/>
        <a:p>
          <a:endParaRPr lang="es-CO" sz="3000"/>
        </a:p>
      </dgm:t>
    </dgm:pt>
    <dgm:pt modelId="{5CAC8594-6177-4AAD-9447-0EAE50E26E9C}">
      <dgm:prSet phldrT="[Texto]" custT="1"/>
      <dgm:spPr/>
      <dgm:t>
        <a:bodyPr/>
        <a:lstStyle/>
        <a:p>
          <a:pPr algn="ctr"/>
          <a:r>
            <a:rPr lang="es-CO" sz="3000" dirty="0"/>
            <a:t>Cumplimiento del 100% de los Informes de Ley</a:t>
          </a:r>
        </a:p>
        <a:p>
          <a:pPr algn="ctr"/>
          <a:r>
            <a:rPr lang="es-CO" sz="3000" dirty="0"/>
            <a:t>(17/17)</a:t>
          </a:r>
        </a:p>
      </dgm:t>
    </dgm:pt>
    <dgm:pt modelId="{938FFB99-0939-45E7-BB87-0E4FCA8AF57B}" type="parTrans" cxnId="{D58645B8-5041-4685-9E79-AC87BE17FD9E}">
      <dgm:prSet/>
      <dgm:spPr/>
      <dgm:t>
        <a:bodyPr/>
        <a:lstStyle/>
        <a:p>
          <a:endParaRPr lang="es-CO" sz="3000"/>
        </a:p>
      </dgm:t>
    </dgm:pt>
    <dgm:pt modelId="{F5C2A399-0173-417E-9EFE-84D72ED63640}" type="sibTrans" cxnId="{D58645B8-5041-4685-9E79-AC87BE17FD9E}">
      <dgm:prSet/>
      <dgm:spPr/>
      <dgm:t>
        <a:bodyPr/>
        <a:lstStyle/>
        <a:p>
          <a:endParaRPr lang="es-CO" sz="3000"/>
        </a:p>
      </dgm:t>
    </dgm:pt>
    <dgm:pt modelId="{A50AC8C5-0CB0-41FA-B5E3-497AD326EF81}" type="pres">
      <dgm:prSet presAssocID="{8ABD81D7-097A-436B-BF5B-148341F869F7}" presName="linear" presStyleCnt="0">
        <dgm:presLayoutVars>
          <dgm:dir/>
          <dgm:animLvl val="lvl"/>
          <dgm:resizeHandles val="exact"/>
        </dgm:presLayoutVars>
      </dgm:prSet>
      <dgm:spPr/>
    </dgm:pt>
    <dgm:pt modelId="{5623628C-FE8C-409F-A899-080CBA9A7132}" type="pres">
      <dgm:prSet presAssocID="{49EBC526-5315-43B0-9BD5-23C56122E11A}" presName="parentLin" presStyleCnt="0"/>
      <dgm:spPr/>
    </dgm:pt>
    <dgm:pt modelId="{AA61F4C1-1F3D-4FA5-A8EA-0AD3234E0ED9}" type="pres">
      <dgm:prSet presAssocID="{49EBC526-5315-43B0-9BD5-23C56122E11A}" presName="parentLeftMargin" presStyleLbl="node1" presStyleIdx="0" presStyleCnt="3"/>
      <dgm:spPr/>
    </dgm:pt>
    <dgm:pt modelId="{A75C41F5-D8C0-4172-93D9-BA23645F533B}" type="pres">
      <dgm:prSet presAssocID="{49EBC526-5315-43B0-9BD5-23C56122E11A}" presName="parentText" presStyleLbl="node1" presStyleIdx="0" presStyleCnt="3" custScaleX="125095">
        <dgm:presLayoutVars>
          <dgm:chMax val="0"/>
          <dgm:bulletEnabled val="1"/>
        </dgm:presLayoutVars>
      </dgm:prSet>
      <dgm:spPr/>
    </dgm:pt>
    <dgm:pt modelId="{6C558A4F-DD08-4321-9937-7B3276B73B5D}" type="pres">
      <dgm:prSet presAssocID="{49EBC526-5315-43B0-9BD5-23C56122E11A}" presName="negativeSpace" presStyleCnt="0"/>
      <dgm:spPr/>
    </dgm:pt>
    <dgm:pt modelId="{D1EE4F1A-831B-4852-8C92-4835A6D587B7}" type="pres">
      <dgm:prSet presAssocID="{49EBC526-5315-43B0-9BD5-23C56122E11A}" presName="childText" presStyleLbl="conFgAcc1" presStyleIdx="0" presStyleCnt="3">
        <dgm:presLayoutVars>
          <dgm:bulletEnabled val="1"/>
        </dgm:presLayoutVars>
      </dgm:prSet>
      <dgm:spPr/>
    </dgm:pt>
    <dgm:pt modelId="{5FF25D94-6AA5-4F9E-ABD5-B94975545537}" type="pres">
      <dgm:prSet presAssocID="{763EC886-D333-4418-80A5-A749C8AF0899}" presName="spaceBetweenRectangles" presStyleCnt="0"/>
      <dgm:spPr/>
    </dgm:pt>
    <dgm:pt modelId="{1177698F-E523-45B5-8BD0-B0E8E98EDFBA}" type="pres">
      <dgm:prSet presAssocID="{85A7BAD1-47EC-41ED-A93A-B071920423E0}" presName="parentLin" presStyleCnt="0"/>
      <dgm:spPr/>
    </dgm:pt>
    <dgm:pt modelId="{5BE218A1-1528-4A41-9DD5-9869DD45C4EE}" type="pres">
      <dgm:prSet presAssocID="{85A7BAD1-47EC-41ED-A93A-B071920423E0}" presName="parentLeftMargin" presStyleLbl="node1" presStyleIdx="0" presStyleCnt="3"/>
      <dgm:spPr/>
    </dgm:pt>
    <dgm:pt modelId="{BF2EE894-5D78-4F01-B4E2-B0BF6F356A86}" type="pres">
      <dgm:prSet presAssocID="{85A7BAD1-47EC-41ED-A93A-B071920423E0}" presName="parentText" presStyleLbl="node1" presStyleIdx="1" presStyleCnt="3" custScaleX="125070">
        <dgm:presLayoutVars>
          <dgm:chMax val="0"/>
          <dgm:bulletEnabled val="1"/>
        </dgm:presLayoutVars>
      </dgm:prSet>
      <dgm:spPr/>
    </dgm:pt>
    <dgm:pt modelId="{9ECBEC73-B407-42F4-9450-474BD6E0EA00}" type="pres">
      <dgm:prSet presAssocID="{85A7BAD1-47EC-41ED-A93A-B071920423E0}" presName="negativeSpace" presStyleCnt="0"/>
      <dgm:spPr/>
    </dgm:pt>
    <dgm:pt modelId="{C4DAB12D-F7D0-4BFD-8134-211A8B037EF4}" type="pres">
      <dgm:prSet presAssocID="{85A7BAD1-47EC-41ED-A93A-B071920423E0}" presName="childText" presStyleLbl="conFgAcc1" presStyleIdx="1" presStyleCnt="3">
        <dgm:presLayoutVars>
          <dgm:bulletEnabled val="1"/>
        </dgm:presLayoutVars>
      </dgm:prSet>
      <dgm:spPr/>
    </dgm:pt>
    <dgm:pt modelId="{F3D83D69-1A6D-4B97-A2F2-0CFB5073EBA8}" type="pres">
      <dgm:prSet presAssocID="{8A049328-810A-44BA-B7FA-F6E5FD4FA5A1}" presName="spaceBetweenRectangles" presStyleCnt="0"/>
      <dgm:spPr/>
    </dgm:pt>
    <dgm:pt modelId="{6E1236C8-BE89-45E9-B895-CD9009EE1780}" type="pres">
      <dgm:prSet presAssocID="{5CAC8594-6177-4AAD-9447-0EAE50E26E9C}" presName="parentLin" presStyleCnt="0"/>
      <dgm:spPr/>
    </dgm:pt>
    <dgm:pt modelId="{D15DBF05-1C3F-44BF-B95D-54C5DA6CBAC5}" type="pres">
      <dgm:prSet presAssocID="{5CAC8594-6177-4AAD-9447-0EAE50E26E9C}" presName="parentLeftMargin" presStyleLbl="node1" presStyleIdx="1" presStyleCnt="3"/>
      <dgm:spPr/>
    </dgm:pt>
    <dgm:pt modelId="{7D21966E-D774-4B12-9C6F-02406E185186}" type="pres">
      <dgm:prSet presAssocID="{5CAC8594-6177-4AAD-9447-0EAE50E26E9C}" presName="parentText" presStyleLbl="node1" presStyleIdx="2" presStyleCnt="3" custScaleX="124608">
        <dgm:presLayoutVars>
          <dgm:chMax val="0"/>
          <dgm:bulletEnabled val="1"/>
        </dgm:presLayoutVars>
      </dgm:prSet>
      <dgm:spPr/>
    </dgm:pt>
    <dgm:pt modelId="{A93C1D89-CF68-4070-9EB8-3F237FF37D2C}" type="pres">
      <dgm:prSet presAssocID="{5CAC8594-6177-4AAD-9447-0EAE50E26E9C}" presName="negativeSpace" presStyleCnt="0"/>
      <dgm:spPr/>
    </dgm:pt>
    <dgm:pt modelId="{F09C0599-3CE9-446B-9171-96E3553910BF}" type="pres">
      <dgm:prSet presAssocID="{5CAC8594-6177-4AAD-9447-0EAE50E26E9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F39B617-FDD8-4C9E-8418-2BA662C5E034}" type="presOf" srcId="{85A7BAD1-47EC-41ED-A93A-B071920423E0}" destId="{5BE218A1-1528-4A41-9DD5-9869DD45C4EE}" srcOrd="0" destOrd="0" presId="urn:microsoft.com/office/officeart/2005/8/layout/list1"/>
    <dgm:cxn modelId="{406DDE27-17CB-4FF0-8E2E-EA6B9CC2E709}" srcId="{8ABD81D7-097A-436B-BF5B-148341F869F7}" destId="{85A7BAD1-47EC-41ED-A93A-B071920423E0}" srcOrd="1" destOrd="0" parTransId="{83776889-42C4-4173-82CE-2380CE225D1C}" sibTransId="{8A049328-810A-44BA-B7FA-F6E5FD4FA5A1}"/>
    <dgm:cxn modelId="{C07B6F31-9E32-4C5F-B78A-5C98A8721065}" type="presOf" srcId="{5CAC8594-6177-4AAD-9447-0EAE50E26E9C}" destId="{D15DBF05-1C3F-44BF-B95D-54C5DA6CBAC5}" srcOrd="0" destOrd="0" presId="urn:microsoft.com/office/officeart/2005/8/layout/list1"/>
    <dgm:cxn modelId="{DB09396D-5EB5-4067-BFE2-B8049126A516}" type="presOf" srcId="{8ABD81D7-097A-436B-BF5B-148341F869F7}" destId="{A50AC8C5-0CB0-41FA-B5E3-497AD326EF81}" srcOrd="0" destOrd="0" presId="urn:microsoft.com/office/officeart/2005/8/layout/list1"/>
    <dgm:cxn modelId="{19B20E94-24B3-4F41-94A8-9868F8B66DFB}" type="presOf" srcId="{49EBC526-5315-43B0-9BD5-23C56122E11A}" destId="{A75C41F5-D8C0-4172-93D9-BA23645F533B}" srcOrd="1" destOrd="0" presId="urn:microsoft.com/office/officeart/2005/8/layout/list1"/>
    <dgm:cxn modelId="{78A31298-C2E8-44BB-BF5A-4902AB79421C}" type="presOf" srcId="{85A7BAD1-47EC-41ED-A93A-B071920423E0}" destId="{BF2EE894-5D78-4F01-B4E2-B0BF6F356A86}" srcOrd="1" destOrd="0" presId="urn:microsoft.com/office/officeart/2005/8/layout/list1"/>
    <dgm:cxn modelId="{B2633E9D-75C5-4A51-A65D-C9A8A2C253B6}" type="presOf" srcId="{5CAC8594-6177-4AAD-9447-0EAE50E26E9C}" destId="{7D21966E-D774-4B12-9C6F-02406E185186}" srcOrd="1" destOrd="0" presId="urn:microsoft.com/office/officeart/2005/8/layout/list1"/>
    <dgm:cxn modelId="{893AE6A1-245B-47EA-AA1F-0E23FECC6FC5}" srcId="{8ABD81D7-097A-436B-BF5B-148341F869F7}" destId="{49EBC526-5315-43B0-9BD5-23C56122E11A}" srcOrd="0" destOrd="0" parTransId="{236A102F-2308-4E76-9B69-2F2B29DDC641}" sibTransId="{763EC886-D333-4418-80A5-A749C8AF0899}"/>
    <dgm:cxn modelId="{0F994FA8-D79F-410B-B5DF-087702C93572}" type="presOf" srcId="{49EBC526-5315-43B0-9BD5-23C56122E11A}" destId="{AA61F4C1-1F3D-4FA5-A8EA-0AD3234E0ED9}" srcOrd="0" destOrd="0" presId="urn:microsoft.com/office/officeart/2005/8/layout/list1"/>
    <dgm:cxn modelId="{D58645B8-5041-4685-9E79-AC87BE17FD9E}" srcId="{8ABD81D7-097A-436B-BF5B-148341F869F7}" destId="{5CAC8594-6177-4AAD-9447-0EAE50E26E9C}" srcOrd="2" destOrd="0" parTransId="{938FFB99-0939-45E7-BB87-0E4FCA8AF57B}" sibTransId="{F5C2A399-0173-417E-9EFE-84D72ED63640}"/>
    <dgm:cxn modelId="{1CC078E4-749F-4AF4-837C-65D738FCF18E}" type="presParOf" srcId="{A50AC8C5-0CB0-41FA-B5E3-497AD326EF81}" destId="{5623628C-FE8C-409F-A899-080CBA9A7132}" srcOrd="0" destOrd="0" presId="urn:microsoft.com/office/officeart/2005/8/layout/list1"/>
    <dgm:cxn modelId="{63CDEFC2-4314-48D3-A07F-4DD9156CAA1A}" type="presParOf" srcId="{5623628C-FE8C-409F-A899-080CBA9A7132}" destId="{AA61F4C1-1F3D-4FA5-A8EA-0AD3234E0ED9}" srcOrd="0" destOrd="0" presId="urn:microsoft.com/office/officeart/2005/8/layout/list1"/>
    <dgm:cxn modelId="{9805481E-BE6D-42E1-A968-A5282F2310B4}" type="presParOf" srcId="{5623628C-FE8C-409F-A899-080CBA9A7132}" destId="{A75C41F5-D8C0-4172-93D9-BA23645F533B}" srcOrd="1" destOrd="0" presId="urn:microsoft.com/office/officeart/2005/8/layout/list1"/>
    <dgm:cxn modelId="{5B0ECABB-E432-478E-BBDB-6064CA681634}" type="presParOf" srcId="{A50AC8C5-0CB0-41FA-B5E3-497AD326EF81}" destId="{6C558A4F-DD08-4321-9937-7B3276B73B5D}" srcOrd="1" destOrd="0" presId="urn:microsoft.com/office/officeart/2005/8/layout/list1"/>
    <dgm:cxn modelId="{B79FEE95-E641-444E-911A-DC9DF4C8D4DC}" type="presParOf" srcId="{A50AC8C5-0CB0-41FA-B5E3-497AD326EF81}" destId="{D1EE4F1A-831B-4852-8C92-4835A6D587B7}" srcOrd="2" destOrd="0" presId="urn:microsoft.com/office/officeart/2005/8/layout/list1"/>
    <dgm:cxn modelId="{AC11116F-7304-487F-8577-0415ACFD508B}" type="presParOf" srcId="{A50AC8C5-0CB0-41FA-B5E3-497AD326EF81}" destId="{5FF25D94-6AA5-4F9E-ABD5-B94975545537}" srcOrd="3" destOrd="0" presId="urn:microsoft.com/office/officeart/2005/8/layout/list1"/>
    <dgm:cxn modelId="{A6F7194D-068C-4AD5-BAF1-E96E5E9E270F}" type="presParOf" srcId="{A50AC8C5-0CB0-41FA-B5E3-497AD326EF81}" destId="{1177698F-E523-45B5-8BD0-B0E8E98EDFBA}" srcOrd="4" destOrd="0" presId="urn:microsoft.com/office/officeart/2005/8/layout/list1"/>
    <dgm:cxn modelId="{360D2D67-57A4-4162-A26D-3453C0A3E1BE}" type="presParOf" srcId="{1177698F-E523-45B5-8BD0-B0E8E98EDFBA}" destId="{5BE218A1-1528-4A41-9DD5-9869DD45C4EE}" srcOrd="0" destOrd="0" presId="urn:microsoft.com/office/officeart/2005/8/layout/list1"/>
    <dgm:cxn modelId="{CF296A94-67DB-4DC8-823B-B3D471580368}" type="presParOf" srcId="{1177698F-E523-45B5-8BD0-B0E8E98EDFBA}" destId="{BF2EE894-5D78-4F01-B4E2-B0BF6F356A86}" srcOrd="1" destOrd="0" presId="urn:microsoft.com/office/officeart/2005/8/layout/list1"/>
    <dgm:cxn modelId="{88E550DB-DFED-4EB4-A62F-F909856D99FD}" type="presParOf" srcId="{A50AC8C5-0CB0-41FA-B5E3-497AD326EF81}" destId="{9ECBEC73-B407-42F4-9450-474BD6E0EA00}" srcOrd="5" destOrd="0" presId="urn:microsoft.com/office/officeart/2005/8/layout/list1"/>
    <dgm:cxn modelId="{E8A94854-B037-4690-9618-1B135C58A77A}" type="presParOf" srcId="{A50AC8C5-0CB0-41FA-B5E3-497AD326EF81}" destId="{C4DAB12D-F7D0-4BFD-8134-211A8B037EF4}" srcOrd="6" destOrd="0" presId="urn:microsoft.com/office/officeart/2005/8/layout/list1"/>
    <dgm:cxn modelId="{ED0D3D0B-5B20-4E80-8ACF-EBA5DF7C7560}" type="presParOf" srcId="{A50AC8C5-0CB0-41FA-B5E3-497AD326EF81}" destId="{F3D83D69-1A6D-4B97-A2F2-0CFB5073EBA8}" srcOrd="7" destOrd="0" presId="urn:microsoft.com/office/officeart/2005/8/layout/list1"/>
    <dgm:cxn modelId="{13D72125-2F10-49D3-ADD1-9610DC8B9CC1}" type="presParOf" srcId="{A50AC8C5-0CB0-41FA-B5E3-497AD326EF81}" destId="{6E1236C8-BE89-45E9-B895-CD9009EE1780}" srcOrd="8" destOrd="0" presId="urn:microsoft.com/office/officeart/2005/8/layout/list1"/>
    <dgm:cxn modelId="{03192446-1FC4-4262-84B3-FC9E4D7B820B}" type="presParOf" srcId="{6E1236C8-BE89-45E9-B895-CD9009EE1780}" destId="{D15DBF05-1C3F-44BF-B95D-54C5DA6CBAC5}" srcOrd="0" destOrd="0" presId="urn:microsoft.com/office/officeart/2005/8/layout/list1"/>
    <dgm:cxn modelId="{335B68B8-220C-485E-B4D0-BA403A184F01}" type="presParOf" srcId="{6E1236C8-BE89-45E9-B895-CD9009EE1780}" destId="{7D21966E-D774-4B12-9C6F-02406E185186}" srcOrd="1" destOrd="0" presId="urn:microsoft.com/office/officeart/2005/8/layout/list1"/>
    <dgm:cxn modelId="{D3F86E68-6AF5-4AFA-90A5-9798AA791FC0}" type="presParOf" srcId="{A50AC8C5-0CB0-41FA-B5E3-497AD326EF81}" destId="{A93C1D89-CF68-4070-9EB8-3F237FF37D2C}" srcOrd="9" destOrd="0" presId="urn:microsoft.com/office/officeart/2005/8/layout/list1"/>
    <dgm:cxn modelId="{AB38CE6A-5500-41C1-B628-A0E21EB60BEC}" type="presParOf" srcId="{A50AC8C5-0CB0-41FA-B5E3-497AD326EF81}" destId="{F09C0599-3CE9-446B-9171-96E3553910B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7BCEF80-A8B2-4C52-AFC6-FA5119CA03C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692CCFFD-CC6A-407A-9D4A-2B465C656F0F}">
      <dgm:prSet phldrT="[Texto]" custT="1"/>
      <dgm:spPr/>
      <dgm:t>
        <a:bodyPr/>
        <a:lstStyle/>
        <a:p>
          <a:r>
            <a:rPr lang="es-CO" sz="2000" dirty="0">
              <a:latin typeface="Arial" panose="020B0604020202020204" pitchFamily="34" charset="0"/>
              <a:cs typeface="Arial" panose="020B0604020202020204" pitchFamily="34" charset="0"/>
            </a:rPr>
            <a:t>PLANEACIÓN</a:t>
          </a:r>
        </a:p>
        <a:p>
          <a:r>
            <a:rPr lang="es-CO" sz="2000" dirty="0">
              <a:latin typeface="Arial" panose="020B0604020202020204" pitchFamily="34" charset="0"/>
              <a:cs typeface="Arial" panose="020B0604020202020204" pitchFamily="34" charset="0"/>
            </a:rPr>
            <a:t>GENERAL DE</a:t>
          </a:r>
        </a:p>
        <a:p>
          <a:r>
            <a:rPr lang="es-CO" sz="2000" dirty="0">
              <a:latin typeface="Arial" panose="020B0604020202020204" pitchFamily="34" charset="0"/>
              <a:cs typeface="Arial" panose="020B0604020202020204" pitchFamily="34" charset="0"/>
            </a:rPr>
            <a:t>AUDITORÍA</a:t>
          </a:r>
        </a:p>
      </dgm:t>
    </dgm:pt>
    <dgm:pt modelId="{BF9FA8BF-5734-4F4E-B17D-315166A9D931}" type="parTrans" cxnId="{8169A322-4A7F-4E32-A487-18B977B2298C}">
      <dgm:prSet/>
      <dgm:spPr/>
      <dgm:t>
        <a:bodyPr/>
        <a:lstStyle/>
        <a:p>
          <a:endParaRPr lang="es-CO" sz="2300"/>
        </a:p>
      </dgm:t>
    </dgm:pt>
    <dgm:pt modelId="{0D715E47-F5BE-42F8-86FB-F7062C62A128}" type="sibTrans" cxnId="{8169A322-4A7F-4E32-A487-18B977B2298C}">
      <dgm:prSet/>
      <dgm:spPr/>
      <dgm:t>
        <a:bodyPr/>
        <a:lstStyle/>
        <a:p>
          <a:endParaRPr lang="es-CO" sz="2300"/>
        </a:p>
      </dgm:t>
    </dgm:pt>
    <dgm:pt modelId="{C7A5ED71-C5BF-43BB-AED2-50817F1BA173}">
      <dgm:prSet custT="1"/>
      <dgm:spPr/>
      <dgm:t>
        <a:bodyPr/>
        <a:lstStyle/>
        <a:p>
          <a:r>
            <a:rPr lang="es-CO" sz="2300" dirty="0">
              <a:latin typeface="Arial" panose="020B0604020202020204" pitchFamily="34" charset="0"/>
              <a:cs typeface="Arial" panose="020B0604020202020204" pitchFamily="34" charset="0"/>
            </a:rPr>
            <a:t>Priorización Universo de Auditoría. </a:t>
          </a:r>
        </a:p>
      </dgm:t>
    </dgm:pt>
    <dgm:pt modelId="{CD48EEF0-9DD7-4E6E-9FBF-B52FF5ED5D19}" type="parTrans" cxnId="{AA97AFD1-F684-490A-8F6E-A03CE653DFE6}">
      <dgm:prSet/>
      <dgm:spPr/>
      <dgm:t>
        <a:bodyPr/>
        <a:lstStyle/>
        <a:p>
          <a:endParaRPr lang="es-CO" sz="2300"/>
        </a:p>
      </dgm:t>
    </dgm:pt>
    <dgm:pt modelId="{771C13A2-B4C7-47D9-B7C3-7DCFEF1B03C9}" type="sibTrans" cxnId="{AA97AFD1-F684-490A-8F6E-A03CE653DFE6}">
      <dgm:prSet/>
      <dgm:spPr/>
      <dgm:t>
        <a:bodyPr/>
        <a:lstStyle/>
        <a:p>
          <a:endParaRPr lang="es-CO" sz="2300"/>
        </a:p>
      </dgm:t>
    </dgm:pt>
    <dgm:pt modelId="{D69ACC70-E8BF-4D46-9888-24A0C5095566}">
      <dgm:prSet custT="1"/>
      <dgm:spPr/>
      <dgm:t>
        <a:bodyPr/>
        <a:lstStyle/>
        <a:p>
          <a:r>
            <a:rPr lang="es-ES" sz="2300" dirty="0">
              <a:latin typeface="Arial" panose="020B0604020202020204" pitchFamily="34" charset="0"/>
              <a:cs typeface="Arial" panose="020B0604020202020204" pitchFamily="34" charset="0"/>
            </a:rPr>
            <a:t>Formulación del Plan Anual de Auditoría</a:t>
          </a:r>
          <a:r>
            <a:rPr lang="es-ES" sz="2300" dirty="0">
              <a:latin typeface="Montserrat" panose="00000800000000000000"/>
            </a:rPr>
            <a:t>.</a:t>
          </a:r>
          <a:endParaRPr lang="es-CO" sz="2300" dirty="0">
            <a:latin typeface="Montserrat" panose="00000800000000000000"/>
          </a:endParaRPr>
        </a:p>
      </dgm:t>
    </dgm:pt>
    <dgm:pt modelId="{6B0F83D4-42EB-4ADA-9FF2-B40E52EB685C}" type="parTrans" cxnId="{ECF2821D-F02C-48CA-AE19-B861376A4DB1}">
      <dgm:prSet/>
      <dgm:spPr/>
      <dgm:t>
        <a:bodyPr/>
        <a:lstStyle/>
        <a:p>
          <a:endParaRPr lang="es-CO" sz="2300"/>
        </a:p>
      </dgm:t>
    </dgm:pt>
    <dgm:pt modelId="{9C066CBE-D138-424A-A5ED-57D642C17CC7}" type="sibTrans" cxnId="{ECF2821D-F02C-48CA-AE19-B861376A4DB1}">
      <dgm:prSet/>
      <dgm:spPr/>
      <dgm:t>
        <a:bodyPr/>
        <a:lstStyle/>
        <a:p>
          <a:endParaRPr lang="es-CO" sz="2300"/>
        </a:p>
      </dgm:t>
    </dgm:pt>
    <dgm:pt modelId="{FBDF5C94-438E-441B-992B-3D71AE006C78}">
      <dgm:prSet phldrT="[Texto]" custT="1"/>
      <dgm:spPr/>
      <dgm:t>
        <a:bodyPr/>
        <a:lstStyle/>
        <a:p>
          <a:r>
            <a:rPr lang="es-ES" sz="2300" dirty="0">
              <a:latin typeface="Arial" panose="020B0604020202020204" pitchFamily="34" charset="0"/>
              <a:cs typeface="Arial" panose="020B0604020202020204" pitchFamily="34" charset="0"/>
            </a:rPr>
            <a:t>Conocimiento de la entidad objeto de auditoria.</a:t>
          </a:r>
          <a:endParaRPr lang="es-CO" sz="2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81A2AD-5A46-43EC-926C-69B9887F71C6}" type="parTrans" cxnId="{15148D59-C029-4DE6-A2BD-10EB1905ECBD}">
      <dgm:prSet/>
      <dgm:spPr/>
      <dgm:t>
        <a:bodyPr/>
        <a:lstStyle/>
        <a:p>
          <a:endParaRPr lang="es-CO"/>
        </a:p>
      </dgm:t>
    </dgm:pt>
    <dgm:pt modelId="{93D4D3D5-3EB1-4967-B30F-803267439304}" type="sibTrans" cxnId="{15148D59-C029-4DE6-A2BD-10EB1905ECBD}">
      <dgm:prSet/>
      <dgm:spPr/>
      <dgm:t>
        <a:bodyPr/>
        <a:lstStyle/>
        <a:p>
          <a:endParaRPr lang="es-CO"/>
        </a:p>
      </dgm:t>
    </dgm:pt>
    <dgm:pt modelId="{5A91CAAB-4882-4219-98E3-2F1362EBA38D}">
      <dgm:prSet phldrT="[Texto]" custT="1"/>
      <dgm:spPr/>
      <dgm:t>
        <a:bodyPr/>
        <a:lstStyle/>
        <a:p>
          <a:r>
            <a:rPr lang="es-ES" sz="2300" dirty="0">
              <a:latin typeface="Arial" panose="020B0604020202020204" pitchFamily="34" charset="0"/>
              <a:cs typeface="Arial" panose="020B0604020202020204" pitchFamily="34" charset="0"/>
            </a:rPr>
            <a:t>Identificación de las unidades auditables.</a:t>
          </a:r>
          <a:endParaRPr lang="es-CO" sz="2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BC910A-49F1-4C1C-A690-7438808989B2}" type="sibTrans" cxnId="{4F581767-C9B4-43A3-9CC6-56ADE805B23C}">
      <dgm:prSet/>
      <dgm:spPr/>
      <dgm:t>
        <a:bodyPr/>
        <a:lstStyle/>
        <a:p>
          <a:endParaRPr lang="es-CO" sz="2300"/>
        </a:p>
      </dgm:t>
    </dgm:pt>
    <dgm:pt modelId="{C0FD26A4-5262-4E03-A22D-046A78211CF2}" type="parTrans" cxnId="{4F581767-C9B4-43A3-9CC6-56ADE805B23C}">
      <dgm:prSet/>
      <dgm:spPr/>
      <dgm:t>
        <a:bodyPr/>
        <a:lstStyle/>
        <a:p>
          <a:endParaRPr lang="es-CO" sz="2300"/>
        </a:p>
      </dgm:t>
    </dgm:pt>
    <dgm:pt modelId="{5FDAC47A-E93C-4CB5-9622-48F2CDA533AD}" type="pres">
      <dgm:prSet presAssocID="{67BCEF80-A8B2-4C52-AFC6-FA5119CA03C7}" presName="Name0" presStyleCnt="0">
        <dgm:presLayoutVars>
          <dgm:dir/>
          <dgm:animLvl val="lvl"/>
          <dgm:resizeHandles val="exact"/>
        </dgm:presLayoutVars>
      </dgm:prSet>
      <dgm:spPr/>
    </dgm:pt>
    <dgm:pt modelId="{6BBE8945-33AC-47D4-9DAF-929C6984321F}" type="pres">
      <dgm:prSet presAssocID="{692CCFFD-CC6A-407A-9D4A-2B465C656F0F}" presName="linNode" presStyleCnt="0"/>
      <dgm:spPr/>
    </dgm:pt>
    <dgm:pt modelId="{C132DB1C-3B79-4A6C-9C52-2445CD153024}" type="pres">
      <dgm:prSet presAssocID="{692CCFFD-CC6A-407A-9D4A-2B465C656F0F}" presName="parentText" presStyleLbl="node1" presStyleIdx="0" presStyleCnt="1" custScaleX="82133" custScaleY="81545">
        <dgm:presLayoutVars>
          <dgm:chMax val="1"/>
          <dgm:bulletEnabled val="1"/>
        </dgm:presLayoutVars>
      </dgm:prSet>
      <dgm:spPr/>
    </dgm:pt>
    <dgm:pt modelId="{7E3E99E8-2009-4C00-B529-A99BBDC1EBAB}" type="pres">
      <dgm:prSet presAssocID="{692CCFFD-CC6A-407A-9D4A-2B465C656F0F}" presName="descendantText" presStyleLbl="alignAccFollowNode1" presStyleIdx="0" presStyleCnt="1" custScaleX="166546" custLinFactNeighborX="-368" custLinFactNeighborY="-806">
        <dgm:presLayoutVars>
          <dgm:bulletEnabled val="1"/>
        </dgm:presLayoutVars>
      </dgm:prSet>
      <dgm:spPr/>
    </dgm:pt>
  </dgm:ptLst>
  <dgm:cxnLst>
    <dgm:cxn modelId="{ECF2821D-F02C-48CA-AE19-B861376A4DB1}" srcId="{692CCFFD-CC6A-407A-9D4A-2B465C656F0F}" destId="{D69ACC70-E8BF-4D46-9888-24A0C5095566}" srcOrd="3" destOrd="0" parTransId="{6B0F83D4-42EB-4ADA-9FF2-B40E52EB685C}" sibTransId="{9C066CBE-D138-424A-A5ED-57D642C17CC7}"/>
    <dgm:cxn modelId="{8169A322-4A7F-4E32-A487-18B977B2298C}" srcId="{67BCEF80-A8B2-4C52-AFC6-FA5119CA03C7}" destId="{692CCFFD-CC6A-407A-9D4A-2B465C656F0F}" srcOrd="0" destOrd="0" parTransId="{BF9FA8BF-5734-4F4E-B17D-315166A9D931}" sibTransId="{0D715E47-F5BE-42F8-86FB-F7062C62A128}"/>
    <dgm:cxn modelId="{5CE61E38-BDC6-48BF-85EC-CFB53A695236}" type="presOf" srcId="{67BCEF80-A8B2-4C52-AFC6-FA5119CA03C7}" destId="{5FDAC47A-E93C-4CB5-9622-48F2CDA533AD}" srcOrd="0" destOrd="0" presId="urn:microsoft.com/office/officeart/2005/8/layout/vList5"/>
    <dgm:cxn modelId="{2B9C4843-3389-4080-A35D-6D2C37174672}" type="presOf" srcId="{FBDF5C94-438E-441B-992B-3D71AE006C78}" destId="{7E3E99E8-2009-4C00-B529-A99BBDC1EBAB}" srcOrd="0" destOrd="0" presId="urn:microsoft.com/office/officeart/2005/8/layout/vList5"/>
    <dgm:cxn modelId="{4F581767-C9B4-43A3-9CC6-56ADE805B23C}" srcId="{692CCFFD-CC6A-407A-9D4A-2B465C656F0F}" destId="{5A91CAAB-4882-4219-98E3-2F1362EBA38D}" srcOrd="1" destOrd="0" parTransId="{C0FD26A4-5262-4E03-A22D-046A78211CF2}" sibTransId="{9FBC910A-49F1-4C1C-A690-7438808989B2}"/>
    <dgm:cxn modelId="{08A8F056-08D1-46BA-B4B3-4C7D44C3E024}" type="presOf" srcId="{C7A5ED71-C5BF-43BB-AED2-50817F1BA173}" destId="{7E3E99E8-2009-4C00-B529-A99BBDC1EBAB}" srcOrd="0" destOrd="2" presId="urn:microsoft.com/office/officeart/2005/8/layout/vList5"/>
    <dgm:cxn modelId="{15148D59-C029-4DE6-A2BD-10EB1905ECBD}" srcId="{692CCFFD-CC6A-407A-9D4A-2B465C656F0F}" destId="{FBDF5C94-438E-441B-992B-3D71AE006C78}" srcOrd="0" destOrd="0" parTransId="{FB81A2AD-5A46-43EC-926C-69B9887F71C6}" sibTransId="{93D4D3D5-3EB1-4967-B30F-803267439304}"/>
    <dgm:cxn modelId="{AA97AFD1-F684-490A-8F6E-A03CE653DFE6}" srcId="{692CCFFD-CC6A-407A-9D4A-2B465C656F0F}" destId="{C7A5ED71-C5BF-43BB-AED2-50817F1BA173}" srcOrd="2" destOrd="0" parTransId="{CD48EEF0-9DD7-4E6E-9FBF-B52FF5ED5D19}" sibTransId="{771C13A2-B4C7-47D9-B7C3-7DCFEF1B03C9}"/>
    <dgm:cxn modelId="{BE938EDA-8ED9-4EDE-9FA8-9E781E8DCF40}" type="presOf" srcId="{692CCFFD-CC6A-407A-9D4A-2B465C656F0F}" destId="{C132DB1C-3B79-4A6C-9C52-2445CD153024}" srcOrd="0" destOrd="0" presId="urn:microsoft.com/office/officeart/2005/8/layout/vList5"/>
    <dgm:cxn modelId="{060721EE-F632-4BD4-B0BF-ECDA0FA8DA35}" type="presOf" srcId="{5A91CAAB-4882-4219-98E3-2F1362EBA38D}" destId="{7E3E99E8-2009-4C00-B529-A99BBDC1EBAB}" srcOrd="0" destOrd="1" presId="urn:microsoft.com/office/officeart/2005/8/layout/vList5"/>
    <dgm:cxn modelId="{34D55EFE-84C5-42C7-AA9B-2F43D3FFDD61}" type="presOf" srcId="{D69ACC70-E8BF-4D46-9888-24A0C5095566}" destId="{7E3E99E8-2009-4C00-B529-A99BBDC1EBAB}" srcOrd="0" destOrd="3" presId="urn:microsoft.com/office/officeart/2005/8/layout/vList5"/>
    <dgm:cxn modelId="{9F543202-DEC9-4591-B60D-8EFDE7688B73}" type="presParOf" srcId="{5FDAC47A-E93C-4CB5-9622-48F2CDA533AD}" destId="{6BBE8945-33AC-47D4-9DAF-929C6984321F}" srcOrd="0" destOrd="0" presId="urn:microsoft.com/office/officeart/2005/8/layout/vList5"/>
    <dgm:cxn modelId="{977558E9-1EA6-4480-9FA2-7B9F302A701D}" type="presParOf" srcId="{6BBE8945-33AC-47D4-9DAF-929C6984321F}" destId="{C132DB1C-3B79-4A6C-9C52-2445CD153024}" srcOrd="0" destOrd="0" presId="urn:microsoft.com/office/officeart/2005/8/layout/vList5"/>
    <dgm:cxn modelId="{59BDF0E4-0B4D-4D6E-9EAF-53CC85406BB9}" type="presParOf" srcId="{6BBE8945-33AC-47D4-9DAF-929C6984321F}" destId="{7E3E99E8-2009-4C00-B529-A99BBDC1EBA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10D94-4139-4BCB-A50A-3725A11817F5}">
      <dsp:nvSpPr>
        <dsp:cNvPr id="0" name=""/>
        <dsp:cNvSpPr/>
      </dsp:nvSpPr>
      <dsp:spPr>
        <a:xfrm>
          <a:off x="1000" y="0"/>
          <a:ext cx="1771330" cy="2254324"/>
        </a:xfrm>
        <a:prstGeom prst="roundRect">
          <a:avLst>
            <a:gd name="adj" fmla="val 10000"/>
          </a:avLst>
        </a:prstGeom>
        <a:solidFill>
          <a:schemeClr val="accent5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/>
            <a:t>ROL DE LIDERAZGO ESTRATÉGICO</a:t>
          </a:r>
        </a:p>
      </dsp:txBody>
      <dsp:txXfrm>
        <a:off x="52880" y="51880"/>
        <a:ext cx="1667570" cy="2150564"/>
      </dsp:txXfrm>
    </dsp:sp>
    <dsp:sp modelId="{6C1E674B-6131-4CF8-8279-5E88E92E55E7}">
      <dsp:nvSpPr>
        <dsp:cNvPr id="0" name=""/>
        <dsp:cNvSpPr/>
      </dsp:nvSpPr>
      <dsp:spPr>
        <a:xfrm>
          <a:off x="2069914" y="0"/>
          <a:ext cx="1771330" cy="2254324"/>
        </a:xfrm>
        <a:prstGeom prst="roundRect">
          <a:avLst>
            <a:gd name="adj" fmla="val 10000"/>
          </a:avLst>
        </a:prstGeom>
        <a:solidFill>
          <a:schemeClr val="accent5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/>
            <a:t>EVALUACIÓN Y SEGUIMIENTO</a:t>
          </a:r>
        </a:p>
      </dsp:txBody>
      <dsp:txXfrm>
        <a:off x="2121794" y="51880"/>
        <a:ext cx="1667570" cy="2150564"/>
      </dsp:txXfrm>
    </dsp:sp>
    <dsp:sp modelId="{1DD5AFD6-A7A6-4EAD-8207-1C2C65D70AF4}">
      <dsp:nvSpPr>
        <dsp:cNvPr id="0" name=""/>
        <dsp:cNvSpPr/>
      </dsp:nvSpPr>
      <dsp:spPr>
        <a:xfrm>
          <a:off x="4138828" y="0"/>
          <a:ext cx="1771330" cy="2254324"/>
        </a:xfrm>
        <a:prstGeom prst="roundRect">
          <a:avLst>
            <a:gd name="adj" fmla="val 10000"/>
          </a:avLst>
        </a:prstGeom>
        <a:solidFill>
          <a:schemeClr val="accent5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/>
            <a:t>ENFOQUE HACIA LA PREVENCIÓN</a:t>
          </a:r>
        </a:p>
      </dsp:txBody>
      <dsp:txXfrm>
        <a:off x="4190708" y="51880"/>
        <a:ext cx="1667570" cy="2150564"/>
      </dsp:txXfrm>
    </dsp:sp>
    <dsp:sp modelId="{C66500A1-B9F0-4364-8398-A5A3AA82752E}">
      <dsp:nvSpPr>
        <dsp:cNvPr id="0" name=""/>
        <dsp:cNvSpPr/>
      </dsp:nvSpPr>
      <dsp:spPr>
        <a:xfrm>
          <a:off x="6207742" y="0"/>
          <a:ext cx="1771330" cy="2254324"/>
        </a:xfrm>
        <a:prstGeom prst="roundRect">
          <a:avLst>
            <a:gd name="adj" fmla="val 10000"/>
          </a:avLst>
        </a:prstGeom>
        <a:solidFill>
          <a:schemeClr val="accent5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/>
            <a:t>RELACIÓN CON ENTES EXTERNOS</a:t>
          </a:r>
        </a:p>
      </dsp:txBody>
      <dsp:txXfrm>
        <a:off x="6259622" y="51880"/>
        <a:ext cx="1667570" cy="2150564"/>
      </dsp:txXfrm>
    </dsp:sp>
    <dsp:sp modelId="{517BEA22-9D10-4237-8000-0F0F3435A6D7}">
      <dsp:nvSpPr>
        <dsp:cNvPr id="0" name=""/>
        <dsp:cNvSpPr/>
      </dsp:nvSpPr>
      <dsp:spPr>
        <a:xfrm>
          <a:off x="8276655" y="0"/>
          <a:ext cx="1771330" cy="2254324"/>
        </a:xfrm>
        <a:prstGeom prst="roundRect">
          <a:avLst>
            <a:gd name="adj" fmla="val 10000"/>
          </a:avLst>
        </a:prstGeom>
        <a:solidFill>
          <a:schemeClr val="accent5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/>
            <a:t>EVALUACIÓN DE LA GESTIÓN DEL RIESGO</a:t>
          </a:r>
        </a:p>
      </dsp:txBody>
      <dsp:txXfrm>
        <a:off x="8328535" y="51880"/>
        <a:ext cx="1667570" cy="21505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040CE1-E882-4B1F-8BFF-40D99D4411BF}">
      <dsp:nvSpPr>
        <dsp:cNvPr id="0" name=""/>
        <dsp:cNvSpPr/>
      </dsp:nvSpPr>
      <dsp:spPr>
        <a:xfrm>
          <a:off x="917708" y="2697"/>
          <a:ext cx="8964942" cy="540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500" b="1" kern="1200" dirty="0"/>
            <a:t>Falta de Control y Supervisión</a:t>
          </a:r>
          <a:endParaRPr lang="es-CO" sz="2500" kern="1200" dirty="0"/>
        </a:p>
      </dsp:txBody>
      <dsp:txXfrm>
        <a:off x="917708" y="2697"/>
        <a:ext cx="8964942" cy="540060"/>
      </dsp:txXfrm>
    </dsp:sp>
    <dsp:sp modelId="{78CFB0AD-FA8E-4EDB-B913-8983266F1808}">
      <dsp:nvSpPr>
        <dsp:cNvPr id="0" name=""/>
        <dsp:cNvSpPr/>
      </dsp:nvSpPr>
      <dsp:spPr>
        <a:xfrm>
          <a:off x="2428832" y="542758"/>
          <a:ext cx="1390116" cy="110012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09E1D8-57E7-4EBE-967F-3CDB6DD59EB3}">
      <dsp:nvSpPr>
        <dsp:cNvPr id="0" name=""/>
        <dsp:cNvSpPr/>
      </dsp:nvSpPr>
      <dsp:spPr>
        <a:xfrm>
          <a:off x="3263826" y="542758"/>
          <a:ext cx="1390116" cy="110012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DE9C91-C430-4854-AF03-7E16E458302E}">
      <dsp:nvSpPr>
        <dsp:cNvPr id="0" name=""/>
        <dsp:cNvSpPr/>
      </dsp:nvSpPr>
      <dsp:spPr>
        <a:xfrm>
          <a:off x="4099480" y="542758"/>
          <a:ext cx="1390116" cy="110012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0F3402-41C3-4248-B4DB-F31DD5423875}">
      <dsp:nvSpPr>
        <dsp:cNvPr id="0" name=""/>
        <dsp:cNvSpPr/>
      </dsp:nvSpPr>
      <dsp:spPr>
        <a:xfrm>
          <a:off x="4934474" y="542758"/>
          <a:ext cx="1390116" cy="110012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788E98-4280-4B95-A615-C4E356D08FA1}">
      <dsp:nvSpPr>
        <dsp:cNvPr id="0" name=""/>
        <dsp:cNvSpPr/>
      </dsp:nvSpPr>
      <dsp:spPr>
        <a:xfrm>
          <a:off x="5770128" y="542758"/>
          <a:ext cx="1390116" cy="110012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4056C1-A4B8-4F9D-87D0-110FFA4DCB07}">
      <dsp:nvSpPr>
        <dsp:cNvPr id="0" name=""/>
        <dsp:cNvSpPr/>
      </dsp:nvSpPr>
      <dsp:spPr>
        <a:xfrm>
          <a:off x="6605122" y="542758"/>
          <a:ext cx="1390116" cy="110012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02FE34-20A9-48CF-A8A0-840B6E874CF9}">
      <dsp:nvSpPr>
        <dsp:cNvPr id="0" name=""/>
        <dsp:cNvSpPr/>
      </dsp:nvSpPr>
      <dsp:spPr>
        <a:xfrm>
          <a:off x="7440776" y="542758"/>
          <a:ext cx="1390116" cy="110012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B5F947-7FEF-4C0F-93E3-36185B8C2922}">
      <dsp:nvSpPr>
        <dsp:cNvPr id="0" name=""/>
        <dsp:cNvSpPr/>
      </dsp:nvSpPr>
      <dsp:spPr>
        <a:xfrm>
          <a:off x="917708" y="652770"/>
          <a:ext cx="9040144" cy="8800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CO" sz="1600" kern="1200" dirty="0"/>
            <a:t>* Deficiencias en la supervisión, vigilancia y control de convenios y contratos.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CO" sz="1600" kern="1200" dirty="0"/>
            <a:t>* Debilidades en los procesos de seguimiento y evaluación de la gestión contractual.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CO" sz="1600" kern="1200" dirty="0"/>
            <a:t>* Falta de trazabilidad y documentación en la supervisión de contratos.</a:t>
          </a:r>
        </a:p>
      </dsp:txBody>
      <dsp:txXfrm>
        <a:off x="917708" y="652770"/>
        <a:ext cx="9040144" cy="880098"/>
      </dsp:txXfrm>
    </dsp:sp>
    <dsp:sp modelId="{B0E9BEC6-4474-4D5C-B522-3B8086A8BC6C}">
      <dsp:nvSpPr>
        <dsp:cNvPr id="0" name=""/>
        <dsp:cNvSpPr/>
      </dsp:nvSpPr>
      <dsp:spPr>
        <a:xfrm>
          <a:off x="917708" y="1704781"/>
          <a:ext cx="5940667" cy="540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500" b="1" kern="1200" dirty="0"/>
            <a:t>Problemas de Gestión Contractual</a:t>
          </a:r>
          <a:endParaRPr lang="es-CO" sz="2500" kern="1200" dirty="0"/>
        </a:p>
      </dsp:txBody>
      <dsp:txXfrm>
        <a:off x="917708" y="1704781"/>
        <a:ext cx="5940667" cy="540060"/>
      </dsp:txXfrm>
    </dsp:sp>
    <dsp:sp modelId="{31FBCB9B-BD71-4C3D-8533-3483E2E5684F}">
      <dsp:nvSpPr>
        <dsp:cNvPr id="0" name=""/>
        <dsp:cNvSpPr/>
      </dsp:nvSpPr>
      <dsp:spPr>
        <a:xfrm>
          <a:off x="2468490" y="2288235"/>
          <a:ext cx="1390116" cy="110012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59FE91-4CD2-4395-AF0F-998EB0F82B1C}">
      <dsp:nvSpPr>
        <dsp:cNvPr id="0" name=""/>
        <dsp:cNvSpPr/>
      </dsp:nvSpPr>
      <dsp:spPr>
        <a:xfrm>
          <a:off x="3303484" y="2288235"/>
          <a:ext cx="1390116" cy="110012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FA0AB7-1160-4EC1-8BCB-65BB8E46D066}">
      <dsp:nvSpPr>
        <dsp:cNvPr id="0" name=""/>
        <dsp:cNvSpPr/>
      </dsp:nvSpPr>
      <dsp:spPr>
        <a:xfrm>
          <a:off x="4139138" y="2288235"/>
          <a:ext cx="1390116" cy="110012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F0A6AF-121C-4FA6-8D9C-77B01C7DB306}">
      <dsp:nvSpPr>
        <dsp:cNvPr id="0" name=""/>
        <dsp:cNvSpPr/>
      </dsp:nvSpPr>
      <dsp:spPr>
        <a:xfrm>
          <a:off x="4974132" y="2288235"/>
          <a:ext cx="1390116" cy="110012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4BFEA8-8487-4FEA-B5DE-AB447B858413}">
      <dsp:nvSpPr>
        <dsp:cNvPr id="0" name=""/>
        <dsp:cNvSpPr/>
      </dsp:nvSpPr>
      <dsp:spPr>
        <a:xfrm>
          <a:off x="5809786" y="2288235"/>
          <a:ext cx="1390116" cy="110012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4A8DFE-2218-4F9B-A9C2-6317049B60AE}">
      <dsp:nvSpPr>
        <dsp:cNvPr id="0" name=""/>
        <dsp:cNvSpPr/>
      </dsp:nvSpPr>
      <dsp:spPr>
        <a:xfrm>
          <a:off x="6644780" y="2288235"/>
          <a:ext cx="1390116" cy="110012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B02BB3-7CE5-4B30-B714-E327F91730B8}">
      <dsp:nvSpPr>
        <dsp:cNvPr id="0" name=""/>
        <dsp:cNvSpPr/>
      </dsp:nvSpPr>
      <dsp:spPr>
        <a:xfrm>
          <a:off x="7480434" y="2288235"/>
          <a:ext cx="1390116" cy="110012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57A9B6-BE85-457E-B20C-BA5A3CD9E628}">
      <dsp:nvSpPr>
        <dsp:cNvPr id="0" name=""/>
        <dsp:cNvSpPr/>
      </dsp:nvSpPr>
      <dsp:spPr>
        <a:xfrm>
          <a:off x="917708" y="2244841"/>
          <a:ext cx="9119460" cy="11869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/>
            <a:t>• Errores en la rendición de cuentas y diferencias en la información reportada.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/>
            <a:t>• Falta de procedimientos claros y cumplimiento de los mismos en la gestión contractual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/>
            <a:t>• Dificultades en la liquidación de contratos.</a:t>
          </a:r>
        </a:p>
      </dsp:txBody>
      <dsp:txXfrm>
        <a:off x="917708" y="2244841"/>
        <a:ext cx="9119460" cy="1186910"/>
      </dsp:txXfrm>
    </dsp:sp>
    <dsp:sp modelId="{2E0A47AB-F454-42FE-B8D0-1977450BFD52}">
      <dsp:nvSpPr>
        <dsp:cNvPr id="0" name=""/>
        <dsp:cNvSpPr/>
      </dsp:nvSpPr>
      <dsp:spPr>
        <a:xfrm>
          <a:off x="917708" y="3493651"/>
          <a:ext cx="5940667" cy="540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500" b="1" kern="1200" dirty="0"/>
            <a:t>Gestión Financiera </a:t>
          </a:r>
          <a:endParaRPr lang="es-CO" sz="2500" kern="1200" dirty="0"/>
        </a:p>
      </dsp:txBody>
      <dsp:txXfrm>
        <a:off x="917708" y="3493651"/>
        <a:ext cx="5940667" cy="540060"/>
      </dsp:txXfrm>
    </dsp:sp>
    <dsp:sp modelId="{2B3FA7F2-F8FD-4E84-A024-3B0C8AE98984}">
      <dsp:nvSpPr>
        <dsp:cNvPr id="0" name=""/>
        <dsp:cNvSpPr/>
      </dsp:nvSpPr>
      <dsp:spPr>
        <a:xfrm>
          <a:off x="2442072" y="4033711"/>
          <a:ext cx="1390116" cy="110012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57B60C-D510-4010-9D8B-75DF08A9DF48}">
      <dsp:nvSpPr>
        <dsp:cNvPr id="0" name=""/>
        <dsp:cNvSpPr/>
      </dsp:nvSpPr>
      <dsp:spPr>
        <a:xfrm>
          <a:off x="3277066" y="4033711"/>
          <a:ext cx="1390116" cy="110012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187B6E-A7F7-4A3E-9507-4A49562AD5DB}">
      <dsp:nvSpPr>
        <dsp:cNvPr id="0" name=""/>
        <dsp:cNvSpPr/>
      </dsp:nvSpPr>
      <dsp:spPr>
        <a:xfrm>
          <a:off x="4112720" y="4033711"/>
          <a:ext cx="1390116" cy="110012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C19502-21F1-4DEF-BA8D-A39EECACB3FA}">
      <dsp:nvSpPr>
        <dsp:cNvPr id="0" name=""/>
        <dsp:cNvSpPr/>
      </dsp:nvSpPr>
      <dsp:spPr>
        <a:xfrm>
          <a:off x="4947713" y="4033711"/>
          <a:ext cx="1390116" cy="110012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2937BC-773E-4223-885F-2B0469D17224}">
      <dsp:nvSpPr>
        <dsp:cNvPr id="0" name=""/>
        <dsp:cNvSpPr/>
      </dsp:nvSpPr>
      <dsp:spPr>
        <a:xfrm>
          <a:off x="5783367" y="4033711"/>
          <a:ext cx="1390116" cy="110012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EFC7B2-D2F4-4D58-8415-57EF7895999F}">
      <dsp:nvSpPr>
        <dsp:cNvPr id="0" name=""/>
        <dsp:cNvSpPr/>
      </dsp:nvSpPr>
      <dsp:spPr>
        <a:xfrm>
          <a:off x="6618361" y="4033711"/>
          <a:ext cx="1390116" cy="110012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8DD6D6-23A6-4CD0-B236-5F6834D8322B}">
      <dsp:nvSpPr>
        <dsp:cNvPr id="0" name=""/>
        <dsp:cNvSpPr/>
      </dsp:nvSpPr>
      <dsp:spPr>
        <a:xfrm>
          <a:off x="7454015" y="4033711"/>
          <a:ext cx="1390116" cy="110012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6CA054-9E15-4930-B7F8-5A1CF632410A}">
      <dsp:nvSpPr>
        <dsp:cNvPr id="0" name=""/>
        <dsp:cNvSpPr/>
      </dsp:nvSpPr>
      <dsp:spPr>
        <a:xfrm>
          <a:off x="917708" y="4143724"/>
          <a:ext cx="9066622" cy="8800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• Cuentas contables pendientes por depuración y saneamiento.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• Debilidades en la operatividad del área de cartera y en la recuperación de multas y sanciones.</a:t>
          </a:r>
        </a:p>
      </dsp:txBody>
      <dsp:txXfrm>
        <a:off x="917708" y="4143724"/>
        <a:ext cx="9066622" cy="8800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040CE1-E882-4B1F-8BFF-40D99D4411BF}">
      <dsp:nvSpPr>
        <dsp:cNvPr id="0" name=""/>
        <dsp:cNvSpPr/>
      </dsp:nvSpPr>
      <dsp:spPr>
        <a:xfrm>
          <a:off x="-167423" y="1620"/>
          <a:ext cx="11289725" cy="6801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b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100" b="1" kern="1200" dirty="0"/>
            <a:t>Incumplimientos Normativos</a:t>
          </a:r>
          <a:endParaRPr lang="es-CO" sz="3100" kern="1200" dirty="0"/>
        </a:p>
      </dsp:txBody>
      <dsp:txXfrm>
        <a:off x="-167423" y="1620"/>
        <a:ext cx="11289725" cy="680108"/>
      </dsp:txXfrm>
    </dsp:sp>
    <dsp:sp modelId="{78CFB0AD-FA8E-4EDB-B913-8983266F1808}">
      <dsp:nvSpPr>
        <dsp:cNvPr id="0" name=""/>
        <dsp:cNvSpPr/>
      </dsp:nvSpPr>
      <dsp:spPr>
        <a:xfrm>
          <a:off x="1054639" y="681729"/>
          <a:ext cx="1750600" cy="138540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09E1D8-57E7-4EBE-967F-3CDB6DD59EB3}">
      <dsp:nvSpPr>
        <dsp:cNvPr id="0" name=""/>
        <dsp:cNvSpPr/>
      </dsp:nvSpPr>
      <dsp:spPr>
        <a:xfrm>
          <a:off x="2106163" y="681729"/>
          <a:ext cx="1750600" cy="138540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DE9C91-C430-4854-AF03-7E16E458302E}">
      <dsp:nvSpPr>
        <dsp:cNvPr id="0" name=""/>
        <dsp:cNvSpPr/>
      </dsp:nvSpPr>
      <dsp:spPr>
        <a:xfrm>
          <a:off x="3158518" y="681729"/>
          <a:ext cx="1750600" cy="138540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0F3402-41C3-4248-B4DB-F31DD5423875}">
      <dsp:nvSpPr>
        <dsp:cNvPr id="0" name=""/>
        <dsp:cNvSpPr/>
      </dsp:nvSpPr>
      <dsp:spPr>
        <a:xfrm>
          <a:off x="4210042" y="681729"/>
          <a:ext cx="1750600" cy="138540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788E98-4280-4B95-A615-C4E356D08FA1}">
      <dsp:nvSpPr>
        <dsp:cNvPr id="0" name=""/>
        <dsp:cNvSpPr/>
      </dsp:nvSpPr>
      <dsp:spPr>
        <a:xfrm>
          <a:off x="5262397" y="681729"/>
          <a:ext cx="1750600" cy="138540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4056C1-A4B8-4F9D-87D0-110FFA4DCB07}">
      <dsp:nvSpPr>
        <dsp:cNvPr id="0" name=""/>
        <dsp:cNvSpPr/>
      </dsp:nvSpPr>
      <dsp:spPr>
        <a:xfrm>
          <a:off x="6313921" y="681729"/>
          <a:ext cx="1750600" cy="138540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02FE34-20A9-48CF-A8A0-840B6E874CF9}">
      <dsp:nvSpPr>
        <dsp:cNvPr id="0" name=""/>
        <dsp:cNvSpPr/>
      </dsp:nvSpPr>
      <dsp:spPr>
        <a:xfrm>
          <a:off x="7366276" y="681729"/>
          <a:ext cx="1750600" cy="138540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B5F947-7FEF-4C0F-93E3-36185B8C2922}">
      <dsp:nvSpPr>
        <dsp:cNvPr id="0" name=""/>
        <dsp:cNvSpPr/>
      </dsp:nvSpPr>
      <dsp:spPr>
        <a:xfrm>
          <a:off x="466134" y="886093"/>
          <a:ext cx="10022579" cy="11083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endParaRPr lang="es-CO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CO" sz="1800" kern="1200" dirty="0"/>
            <a:t>* Incumplimiento de obligaciones contractuales.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CO" sz="1800" kern="1200" dirty="0"/>
            <a:t>* Incumplimiento al articulo 2.2.1.1.1.7.1. del Decreto 1082 de 2015. Publicidad en el SECOP.</a:t>
          </a:r>
          <a:endParaRPr lang="es-CO" sz="1800" kern="1200" dirty="0">
            <a:solidFill>
              <a:schemeClr val="tx1"/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800" kern="1200" dirty="0">
            <a:solidFill>
              <a:schemeClr val="tx1"/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CO" sz="1800" kern="1200" dirty="0"/>
            <a:t>.</a:t>
          </a:r>
        </a:p>
      </dsp:txBody>
      <dsp:txXfrm>
        <a:off x="466134" y="886093"/>
        <a:ext cx="10022579" cy="1108325"/>
      </dsp:txXfrm>
    </dsp:sp>
    <dsp:sp modelId="{B0E9BEC6-4474-4D5C-B522-3B8086A8BC6C}">
      <dsp:nvSpPr>
        <dsp:cNvPr id="0" name=""/>
        <dsp:cNvSpPr/>
      </dsp:nvSpPr>
      <dsp:spPr>
        <a:xfrm>
          <a:off x="-167423" y="2145087"/>
          <a:ext cx="7481197" cy="6801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b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100" b="1" kern="1200" dirty="0"/>
            <a:t>Riesgos Económicos</a:t>
          </a:r>
          <a:endParaRPr lang="es-CO" sz="3100" kern="1200" dirty="0"/>
        </a:p>
      </dsp:txBody>
      <dsp:txXfrm>
        <a:off x="-167423" y="2145087"/>
        <a:ext cx="7481197" cy="680108"/>
      </dsp:txXfrm>
    </dsp:sp>
    <dsp:sp modelId="{31FBCB9B-BD71-4C3D-8533-3483E2E5684F}">
      <dsp:nvSpPr>
        <dsp:cNvPr id="0" name=""/>
        <dsp:cNvSpPr/>
      </dsp:nvSpPr>
      <dsp:spPr>
        <a:xfrm>
          <a:off x="1023227" y="2825196"/>
          <a:ext cx="1750600" cy="138540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59FE91-4CD2-4395-AF0F-998EB0F82B1C}">
      <dsp:nvSpPr>
        <dsp:cNvPr id="0" name=""/>
        <dsp:cNvSpPr/>
      </dsp:nvSpPr>
      <dsp:spPr>
        <a:xfrm>
          <a:off x="2074750" y="2825196"/>
          <a:ext cx="1750600" cy="138540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FA0AB7-1160-4EC1-8BCB-65BB8E46D066}">
      <dsp:nvSpPr>
        <dsp:cNvPr id="0" name=""/>
        <dsp:cNvSpPr/>
      </dsp:nvSpPr>
      <dsp:spPr>
        <a:xfrm>
          <a:off x="3127106" y="2825196"/>
          <a:ext cx="1750600" cy="138540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F0A6AF-121C-4FA6-8D9C-77B01C7DB306}">
      <dsp:nvSpPr>
        <dsp:cNvPr id="0" name=""/>
        <dsp:cNvSpPr/>
      </dsp:nvSpPr>
      <dsp:spPr>
        <a:xfrm>
          <a:off x="4178629" y="2825196"/>
          <a:ext cx="1750600" cy="138540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4BFEA8-8487-4FEA-B5DE-AB447B858413}">
      <dsp:nvSpPr>
        <dsp:cNvPr id="0" name=""/>
        <dsp:cNvSpPr/>
      </dsp:nvSpPr>
      <dsp:spPr>
        <a:xfrm>
          <a:off x="5230984" y="2825196"/>
          <a:ext cx="1750600" cy="138540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4A8DFE-2218-4F9B-A9C2-6317049B60AE}">
      <dsp:nvSpPr>
        <dsp:cNvPr id="0" name=""/>
        <dsp:cNvSpPr/>
      </dsp:nvSpPr>
      <dsp:spPr>
        <a:xfrm>
          <a:off x="6282508" y="2825196"/>
          <a:ext cx="1750600" cy="138540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B02BB3-7CE5-4B30-B714-E327F91730B8}">
      <dsp:nvSpPr>
        <dsp:cNvPr id="0" name=""/>
        <dsp:cNvSpPr/>
      </dsp:nvSpPr>
      <dsp:spPr>
        <a:xfrm>
          <a:off x="7334863" y="2825196"/>
          <a:ext cx="1750600" cy="1385406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57A9B6-BE85-457E-B20C-BA5A3CD9E628}">
      <dsp:nvSpPr>
        <dsp:cNvPr id="0" name=""/>
        <dsp:cNvSpPr/>
      </dsp:nvSpPr>
      <dsp:spPr>
        <a:xfrm>
          <a:off x="544950" y="2880513"/>
          <a:ext cx="9959754" cy="11083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•Falta de gestión para cobro de los impuestos y sanciones.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800" kern="1200" dirty="0"/>
        </a:p>
      </dsp:txBody>
      <dsp:txXfrm>
        <a:off x="544950" y="2880513"/>
        <a:ext cx="9959754" cy="1108325"/>
      </dsp:txXfrm>
    </dsp:sp>
    <dsp:sp modelId="{2E0A47AB-F454-42FE-B8D0-1977450BFD52}">
      <dsp:nvSpPr>
        <dsp:cNvPr id="0" name=""/>
        <dsp:cNvSpPr/>
      </dsp:nvSpPr>
      <dsp:spPr>
        <a:xfrm>
          <a:off x="-167423" y="4288554"/>
          <a:ext cx="7481197" cy="6801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b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3100" kern="1200" dirty="0"/>
        </a:p>
      </dsp:txBody>
      <dsp:txXfrm>
        <a:off x="-167423" y="4288554"/>
        <a:ext cx="7481197" cy="680108"/>
      </dsp:txXfrm>
    </dsp:sp>
    <dsp:sp modelId="{22D7AB79-8422-4455-93ED-46820583FF15}">
      <dsp:nvSpPr>
        <dsp:cNvPr id="0" name=""/>
        <dsp:cNvSpPr/>
      </dsp:nvSpPr>
      <dsp:spPr>
        <a:xfrm>
          <a:off x="-167423" y="4968663"/>
          <a:ext cx="997492" cy="16624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A81596-14A0-4CB2-97A4-58725EB805F0}">
      <dsp:nvSpPr>
        <dsp:cNvPr id="0" name=""/>
        <dsp:cNvSpPr/>
      </dsp:nvSpPr>
      <dsp:spPr>
        <a:xfrm>
          <a:off x="888256" y="4968663"/>
          <a:ext cx="997492" cy="16624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E48F80-7D42-4A20-A64A-C0CE5BDC665E}">
      <dsp:nvSpPr>
        <dsp:cNvPr id="0" name=""/>
        <dsp:cNvSpPr/>
      </dsp:nvSpPr>
      <dsp:spPr>
        <a:xfrm>
          <a:off x="1943936" y="4968663"/>
          <a:ext cx="997492" cy="16624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11E355-33D4-48ED-9467-578560AD23D5}">
      <dsp:nvSpPr>
        <dsp:cNvPr id="0" name=""/>
        <dsp:cNvSpPr/>
      </dsp:nvSpPr>
      <dsp:spPr>
        <a:xfrm>
          <a:off x="2999616" y="4968663"/>
          <a:ext cx="997492" cy="16624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D473AD-8EA4-45B4-A10E-FBDF377263B1}">
      <dsp:nvSpPr>
        <dsp:cNvPr id="0" name=""/>
        <dsp:cNvSpPr/>
      </dsp:nvSpPr>
      <dsp:spPr>
        <a:xfrm>
          <a:off x="4055296" y="4968663"/>
          <a:ext cx="997492" cy="16624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797BC4-D62E-4606-A4A7-C18E5FADAE6E}">
      <dsp:nvSpPr>
        <dsp:cNvPr id="0" name=""/>
        <dsp:cNvSpPr/>
      </dsp:nvSpPr>
      <dsp:spPr>
        <a:xfrm>
          <a:off x="5110976" y="4968663"/>
          <a:ext cx="997492" cy="16624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58E591-7246-4699-AD11-C333A6EFA51D}">
      <dsp:nvSpPr>
        <dsp:cNvPr id="0" name=""/>
        <dsp:cNvSpPr/>
      </dsp:nvSpPr>
      <dsp:spPr>
        <a:xfrm>
          <a:off x="6166656" y="4968663"/>
          <a:ext cx="997492" cy="166248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E4F1A-831B-4852-8C92-4835A6D587B7}">
      <dsp:nvSpPr>
        <dsp:cNvPr id="0" name=""/>
        <dsp:cNvSpPr/>
      </dsp:nvSpPr>
      <dsp:spPr>
        <a:xfrm>
          <a:off x="0" y="643693"/>
          <a:ext cx="11268636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5C41F5-D8C0-4172-93D9-BA23645F533B}">
      <dsp:nvSpPr>
        <dsp:cNvPr id="0" name=""/>
        <dsp:cNvSpPr/>
      </dsp:nvSpPr>
      <dsp:spPr>
        <a:xfrm>
          <a:off x="563431" y="53292"/>
          <a:ext cx="9867550" cy="1180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149" tIns="0" rIns="298149" bIns="0" numCol="1" spcCol="1270" anchor="ctr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CO" sz="3000" kern="1200" dirty="0"/>
            <a:t>Cumplimiento del 95% del Plan Anual de Auditorias 2024</a:t>
          </a:r>
        </a:p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CO" sz="3000" kern="1200" dirty="0"/>
            <a:t>(19/20)</a:t>
          </a:r>
        </a:p>
      </dsp:txBody>
      <dsp:txXfrm>
        <a:off x="621073" y="110934"/>
        <a:ext cx="9752266" cy="1065516"/>
      </dsp:txXfrm>
    </dsp:sp>
    <dsp:sp modelId="{C4DAB12D-F7D0-4BFD-8134-211A8B037EF4}">
      <dsp:nvSpPr>
        <dsp:cNvPr id="0" name=""/>
        <dsp:cNvSpPr/>
      </dsp:nvSpPr>
      <dsp:spPr>
        <a:xfrm>
          <a:off x="0" y="2458093"/>
          <a:ext cx="11268636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2EE894-5D78-4F01-B4E2-B0BF6F356A86}">
      <dsp:nvSpPr>
        <dsp:cNvPr id="0" name=""/>
        <dsp:cNvSpPr/>
      </dsp:nvSpPr>
      <dsp:spPr>
        <a:xfrm>
          <a:off x="563431" y="1867693"/>
          <a:ext cx="9865578" cy="1180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149" tIns="0" rIns="298149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000" kern="1200" dirty="0"/>
            <a:t>Cumplimiento del 100% de los Informes de verificación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000" kern="1200" dirty="0"/>
            <a:t>(15/15)</a:t>
          </a:r>
        </a:p>
      </dsp:txBody>
      <dsp:txXfrm>
        <a:off x="621073" y="1925335"/>
        <a:ext cx="9750294" cy="1065516"/>
      </dsp:txXfrm>
    </dsp:sp>
    <dsp:sp modelId="{F09C0599-3CE9-446B-9171-96E3553910BF}">
      <dsp:nvSpPr>
        <dsp:cNvPr id="0" name=""/>
        <dsp:cNvSpPr/>
      </dsp:nvSpPr>
      <dsp:spPr>
        <a:xfrm>
          <a:off x="0" y="4272493"/>
          <a:ext cx="11268636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21966E-D774-4B12-9C6F-02406E185186}">
      <dsp:nvSpPr>
        <dsp:cNvPr id="0" name=""/>
        <dsp:cNvSpPr/>
      </dsp:nvSpPr>
      <dsp:spPr>
        <a:xfrm>
          <a:off x="563431" y="3682093"/>
          <a:ext cx="9829135" cy="1180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149" tIns="0" rIns="298149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000" kern="1200" dirty="0"/>
            <a:t>Cumplimiento del 100% de los Informes de Ley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000" kern="1200" dirty="0"/>
            <a:t>(17/17)</a:t>
          </a:r>
        </a:p>
      </dsp:txBody>
      <dsp:txXfrm>
        <a:off x="621073" y="3739735"/>
        <a:ext cx="9713851" cy="10655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3E99E8-2009-4C00-B529-A99BBDC1EBAB}">
      <dsp:nvSpPr>
        <dsp:cNvPr id="0" name=""/>
        <dsp:cNvSpPr/>
      </dsp:nvSpPr>
      <dsp:spPr>
        <a:xfrm rot="5400000">
          <a:off x="4170617" y="-1770327"/>
          <a:ext cx="3107094" cy="73744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300" kern="1200" dirty="0">
              <a:latin typeface="Arial" panose="020B0604020202020204" pitchFamily="34" charset="0"/>
              <a:cs typeface="Arial" panose="020B0604020202020204" pitchFamily="34" charset="0"/>
            </a:rPr>
            <a:t>Conocimiento de la entidad objeto de auditoria.</a:t>
          </a:r>
          <a:endParaRPr lang="es-CO" sz="23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300" kern="1200" dirty="0">
              <a:latin typeface="Arial" panose="020B0604020202020204" pitchFamily="34" charset="0"/>
              <a:cs typeface="Arial" panose="020B0604020202020204" pitchFamily="34" charset="0"/>
            </a:rPr>
            <a:t>Identificación de las unidades auditables.</a:t>
          </a:r>
          <a:endParaRPr lang="es-CO" sz="23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300" kern="1200" dirty="0">
              <a:latin typeface="Arial" panose="020B0604020202020204" pitchFamily="34" charset="0"/>
              <a:cs typeface="Arial" panose="020B0604020202020204" pitchFamily="34" charset="0"/>
            </a:rPr>
            <a:t>Priorización Universo de Auditoría.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300" kern="1200" dirty="0">
              <a:latin typeface="Arial" panose="020B0604020202020204" pitchFamily="34" charset="0"/>
              <a:cs typeface="Arial" panose="020B0604020202020204" pitchFamily="34" charset="0"/>
            </a:rPr>
            <a:t>Formulación del Plan Anual de Auditoría</a:t>
          </a:r>
          <a:r>
            <a:rPr lang="es-ES" sz="2300" kern="1200" dirty="0">
              <a:latin typeface="Montserrat" panose="00000800000000000000"/>
            </a:rPr>
            <a:t>.</a:t>
          </a:r>
          <a:endParaRPr lang="es-CO" sz="2300" kern="1200" dirty="0">
            <a:latin typeface="Montserrat" panose="00000800000000000000"/>
          </a:endParaRPr>
        </a:p>
      </dsp:txBody>
      <dsp:txXfrm rot="-5400000">
        <a:off x="2036946" y="515020"/>
        <a:ext cx="7222760" cy="2803742"/>
      </dsp:txXfrm>
    </dsp:sp>
    <dsp:sp modelId="{C132DB1C-3B79-4A6C-9C52-2445CD153024}">
      <dsp:nvSpPr>
        <dsp:cNvPr id="0" name=""/>
        <dsp:cNvSpPr/>
      </dsp:nvSpPr>
      <dsp:spPr>
        <a:xfrm>
          <a:off x="445" y="358383"/>
          <a:ext cx="2045666" cy="3167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Arial" panose="020B0604020202020204" pitchFamily="34" charset="0"/>
              <a:cs typeface="Arial" panose="020B0604020202020204" pitchFamily="34" charset="0"/>
            </a:rPr>
            <a:t>PLANEACIÓN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Arial" panose="020B0604020202020204" pitchFamily="34" charset="0"/>
              <a:cs typeface="Arial" panose="020B0604020202020204" pitchFamily="34" charset="0"/>
            </a:rPr>
            <a:t>GENERAL DE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Arial" panose="020B0604020202020204" pitchFamily="34" charset="0"/>
              <a:cs typeface="Arial" panose="020B0604020202020204" pitchFamily="34" charset="0"/>
            </a:rPr>
            <a:t>AUDITORÍA</a:t>
          </a:r>
        </a:p>
      </dsp:txBody>
      <dsp:txXfrm>
        <a:off x="100306" y="458244"/>
        <a:ext cx="1845944" cy="29673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693DD99-8CA7-49D5-A55C-6D0839C70B40}" type="datetimeFigureOut">
              <a:rPr lang="es-CO" smtClean="0"/>
              <a:t>28/03/2025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91F8CC5-00AB-4F77-93A6-75778227A1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3489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10F2-646E-4AC4-8D0B-0E76D867BE7A}" type="datetimeFigureOut">
              <a:rPr lang="es-ES" smtClean="0"/>
              <a:t>28/03/2025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81A16-1F9E-4BEC-85E1-504A89E671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8158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10F2-646E-4AC4-8D0B-0E76D867BE7A}" type="datetimeFigureOut">
              <a:rPr lang="es-ES" smtClean="0"/>
              <a:t>28/03/2025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81A16-1F9E-4BEC-85E1-504A89E671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1660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10F2-646E-4AC4-8D0B-0E76D867BE7A}" type="datetimeFigureOut">
              <a:rPr lang="es-ES" smtClean="0"/>
              <a:t>28/03/2025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81A16-1F9E-4BEC-85E1-504A89E671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2871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10F2-646E-4AC4-8D0B-0E76D867BE7A}" type="datetimeFigureOut">
              <a:rPr lang="es-ES" smtClean="0"/>
              <a:t>28/03/2025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81A16-1F9E-4BEC-85E1-504A89E671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897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10F2-646E-4AC4-8D0B-0E76D867BE7A}" type="datetimeFigureOut">
              <a:rPr lang="es-ES" smtClean="0"/>
              <a:t>28/03/2025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81A16-1F9E-4BEC-85E1-504A89E671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037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10F2-646E-4AC4-8D0B-0E76D867BE7A}" type="datetimeFigureOut">
              <a:rPr lang="es-ES" smtClean="0"/>
              <a:t>28/03/2025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81A16-1F9E-4BEC-85E1-504A89E671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2951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10F2-646E-4AC4-8D0B-0E76D867BE7A}" type="datetimeFigureOut">
              <a:rPr lang="es-ES" smtClean="0"/>
              <a:t>28/03/2025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81A16-1F9E-4BEC-85E1-504A89E671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6222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10F2-646E-4AC4-8D0B-0E76D867BE7A}" type="datetimeFigureOut">
              <a:rPr lang="es-ES" smtClean="0"/>
              <a:t>28/03/2025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81A16-1F9E-4BEC-85E1-504A89E671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43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10F2-646E-4AC4-8D0B-0E76D867BE7A}" type="datetimeFigureOut">
              <a:rPr lang="es-ES" smtClean="0"/>
              <a:t>28/03/2025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81A16-1F9E-4BEC-85E1-504A89E671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7549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10F2-646E-4AC4-8D0B-0E76D867BE7A}" type="datetimeFigureOut">
              <a:rPr lang="es-ES" smtClean="0"/>
              <a:t>28/03/2025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81A16-1F9E-4BEC-85E1-504A89E671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0783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10F2-646E-4AC4-8D0B-0E76D867BE7A}" type="datetimeFigureOut">
              <a:rPr lang="es-ES" smtClean="0"/>
              <a:t>28/03/2025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81A16-1F9E-4BEC-85E1-504A89E671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4061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B10F2-646E-4AC4-8D0B-0E76D867BE7A}" type="datetimeFigureOut">
              <a:rPr lang="es-ES" smtClean="0"/>
              <a:t>28/03/2025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81A16-1F9E-4BEC-85E1-504A89E671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932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5.png"/><Relationship Id="rId9" Type="http://schemas.microsoft.com/office/2007/relationships/diagramDrawing" Target="../diagrams/drawing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5.png"/><Relationship Id="rId9" Type="http://schemas.microsoft.com/office/2007/relationships/diagramDrawing" Target="../diagrams/drawing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5.png"/><Relationship Id="rId9" Type="http://schemas.microsoft.com/office/2007/relationships/diagramDrawing" Target="../diagrams/drawing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5.png"/><Relationship Id="rId9" Type="http://schemas.microsoft.com/office/2007/relationships/diagramDrawing" Target="../diagrams/drawing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9D878C70-E432-3BAB-3B3B-5EB9E8B88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8" y="0"/>
            <a:ext cx="12192000" cy="68580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727977B-735B-609A-7BB2-60A9FAD888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93" b="51231"/>
          <a:stretch/>
        </p:blipFill>
        <p:spPr>
          <a:xfrm>
            <a:off x="7776518" y="4417853"/>
            <a:ext cx="4415481" cy="245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9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4914F6-879B-71F5-91A9-32E73D49C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CD714CDA-2EE0-875E-A076-218377772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47"/>
            <a:ext cx="12192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E148FB5-FE4D-91A5-C96D-6B9DB708FC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4" r="11560" b="32102"/>
          <a:stretch/>
        </p:blipFill>
        <p:spPr>
          <a:xfrm>
            <a:off x="8387862" y="4932015"/>
            <a:ext cx="3804132" cy="192598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652A5B6-AD9D-618E-DA99-5D5643DF58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852" y="13447"/>
            <a:ext cx="2758226" cy="112080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20D2DFC-3527-A92A-97F3-45713B337892}"/>
              </a:ext>
            </a:extLst>
          </p:cNvPr>
          <p:cNvSpPr txBox="1"/>
          <p:nvPr/>
        </p:nvSpPr>
        <p:spPr>
          <a:xfrm>
            <a:off x="495300" y="939880"/>
            <a:ext cx="10464800" cy="561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s-CO" sz="3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PROCEDIMIENTOS DOCUMENTADOS Y CODIFICADOS</a:t>
            </a:r>
            <a:endParaRPr lang="es-CO" sz="30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5DC261-EAB8-1786-4E5A-088100BF4DF1}"/>
              </a:ext>
            </a:extLst>
          </p:cNvPr>
          <p:cNvSpPr txBox="1"/>
          <p:nvPr/>
        </p:nvSpPr>
        <p:spPr>
          <a:xfrm>
            <a:off x="1048872" y="1349978"/>
            <a:ext cx="9965016" cy="3877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2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s-CO" sz="25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s-CO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Noto Sans Symbols"/>
              </a:rPr>
              <a:t>Procedimiento de Auditoría Interna</a:t>
            </a:r>
            <a:endParaRPr lang="es-CO" sz="25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s-CO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Noto Sans Symbols"/>
              </a:rPr>
              <a:t>Procedimiento de Seguimiento y Evaluación</a:t>
            </a:r>
            <a:endParaRPr lang="es-CO" sz="25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s-CO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Noto Sans Symbols"/>
              </a:rPr>
              <a:t>Procedimiento de formulación y seguimiento a planes de mejoramiento internos.</a:t>
            </a:r>
            <a:endParaRPr lang="es-CO" sz="25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s-CO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Noto Sans Symbols"/>
              </a:rPr>
              <a:t>Procedimiento de formulación y seguimiento a planes de mejoramiento externos.</a:t>
            </a:r>
            <a:endParaRPr lang="es-CO" sz="25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s-CO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Noto Sans Symbols"/>
              </a:rPr>
              <a:t>Procedimiento relación con entes externos.</a:t>
            </a:r>
            <a:endParaRPr lang="es-CO" sz="2500" dirty="0">
              <a:effectLst/>
              <a:latin typeface="Noto Sans Symbols"/>
              <a:ea typeface="Noto Sans Symbols"/>
              <a:cs typeface="Noto Sans Symbols"/>
            </a:endParaRPr>
          </a:p>
        </p:txBody>
      </p:sp>
    </p:spTree>
    <p:extLst>
      <p:ext uri="{BB962C8B-B14F-4D97-AF65-F5344CB8AC3E}">
        <p14:creationId xmlns:p14="http://schemas.microsoft.com/office/powerpoint/2010/main" val="3254814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47B7EE-DE5E-FE12-9FA9-195A1A3F8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2DA8A75-BDB8-AE42-1502-4B58AD414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47"/>
            <a:ext cx="12192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C02ADCF-DE3F-5249-9F25-2BF8A59173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4" r="11560" b="32102"/>
          <a:stretch/>
        </p:blipFill>
        <p:spPr>
          <a:xfrm>
            <a:off x="8387862" y="4932015"/>
            <a:ext cx="3804132" cy="192598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BDEC405-85D3-C5B9-1B53-D0186190D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852" y="13447"/>
            <a:ext cx="2758226" cy="112080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1E9DAC6-15F2-F860-2F08-A185D26F60B6}"/>
              </a:ext>
            </a:extLst>
          </p:cNvPr>
          <p:cNvSpPr txBox="1"/>
          <p:nvPr/>
        </p:nvSpPr>
        <p:spPr>
          <a:xfrm>
            <a:off x="1237729" y="2644170"/>
            <a:ext cx="93382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800" b="1" dirty="0">
                <a:latin typeface="Arial" panose="020B0604020202020204" pitchFamily="34" charset="0"/>
                <a:cs typeface="Arial" panose="020B0604020202020204" pitchFamily="34" charset="0"/>
              </a:rPr>
              <a:t>ENFOQUE HACIA LA PREVENCION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698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CF6AF9-54B8-06B3-79C7-0C6B065CD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59EB2DDA-2558-5F10-A13A-D9F6099042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47"/>
            <a:ext cx="12192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741AFBC-647C-638D-1FAC-DBC453F8E7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4" r="11560" b="32102"/>
          <a:stretch/>
        </p:blipFill>
        <p:spPr>
          <a:xfrm>
            <a:off x="8387862" y="4932015"/>
            <a:ext cx="3804132" cy="192598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238335A-FE21-6B20-A1EB-6AA29547A6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852" y="13447"/>
            <a:ext cx="2758226" cy="112080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71A55E4-F783-158A-AC19-04C81370B7AF}"/>
              </a:ext>
            </a:extLst>
          </p:cNvPr>
          <p:cNvSpPr txBox="1"/>
          <p:nvPr/>
        </p:nvSpPr>
        <p:spPr>
          <a:xfrm>
            <a:off x="618564" y="908569"/>
            <a:ext cx="10555942" cy="5772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2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Orientar, recomendar y acompañar a Administración Departamental en la </a:t>
            </a:r>
            <a:r>
              <a:rPr lang="es-CO" sz="2500" dirty="0">
                <a:latin typeface="Arial" panose="020B0604020202020204" pitchFamily="34" charset="0"/>
                <a:ea typeface="Arial" panose="020B0604020202020204" pitchFamily="34" charset="0"/>
              </a:rPr>
              <a:t>imp</a:t>
            </a:r>
            <a:r>
              <a:rPr lang="es-CO" sz="2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lementación de herramientas para la estructura de controles en cada uno de los procesos: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O" sz="2400" b="1" dirty="0">
                <a:solidFill>
                  <a:schemeClr val="tx1"/>
                </a:solidFill>
              </a:rPr>
              <a:t>Fomento de la Cultura del Autocontrol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O" sz="2400" b="1" dirty="0">
                <a:solidFill>
                  <a:schemeClr val="tx1"/>
                </a:solidFill>
              </a:rPr>
              <a:t>Recomendaciones con alcance preventivo dirigidas a los lideres de los procesos (18 </a:t>
            </a:r>
            <a:r>
              <a:rPr lang="es-CO" sz="2400" b="1" dirty="0"/>
              <a:t>recomendaciones preventivas</a:t>
            </a:r>
            <a:r>
              <a:rPr lang="es-CO" sz="2400" b="1" dirty="0">
                <a:solidFill>
                  <a:schemeClr val="tx1"/>
                </a:solidFill>
              </a:rPr>
              <a:t>) 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O" sz="2400" b="1" dirty="0"/>
              <a:t>Mesas de trabajo con las diferentes dependencias con el fin de minimizar los riesgos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O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Capacitacio</a:t>
            </a:r>
            <a:r>
              <a:rPr lang="es-CO" sz="2400" b="1" dirty="0">
                <a:latin typeface="Calibri" panose="020F0502020204030204" pitchFamily="34" charset="0"/>
                <a:ea typeface="Calibri" panose="020F0502020204030204" pitchFamily="34" charset="0"/>
              </a:rPr>
              <a:t>nes dirigidas a los lideres de los procesos, funcionarios y contratistas.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O" sz="2400" b="1" dirty="0"/>
              <a:t>La Oficina de Control Interno activa su proceso de asesoría y acompañamiento en la medida en que las dependencias lo soliciten y de acuerdo con los recursos disponibles</a:t>
            </a:r>
            <a:r>
              <a:rPr lang="es-CO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s-CO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768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1C687-14CF-4E34-7940-3E9FE0454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EA9850E5-F60C-0A5D-1963-89E54CC13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47"/>
            <a:ext cx="12192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8B010CD-B15B-4F63-8A4D-956B3C8D4E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4" r="11560" b="32102"/>
          <a:stretch/>
        </p:blipFill>
        <p:spPr>
          <a:xfrm>
            <a:off x="8387862" y="4932015"/>
            <a:ext cx="3804132" cy="192598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4616FFB-9DF1-953C-3106-FAE72A9784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852" y="13447"/>
            <a:ext cx="2758226" cy="112080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CDC6857-7B48-470A-B0F4-BEB2FCDD4719}"/>
              </a:ext>
            </a:extLst>
          </p:cNvPr>
          <p:cNvSpPr txBox="1"/>
          <p:nvPr/>
        </p:nvSpPr>
        <p:spPr>
          <a:xfrm>
            <a:off x="1237729" y="2644170"/>
            <a:ext cx="93382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800" b="1" dirty="0">
                <a:latin typeface="Arial" panose="020B0604020202020204" pitchFamily="34" charset="0"/>
                <a:cs typeface="Arial" panose="020B0604020202020204" pitchFamily="34" charset="0"/>
              </a:rPr>
              <a:t>RELACION CON ENTES EXTERNOS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838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2DAA29-B0A0-DA1F-A973-E2BC2424B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1110001-6B23-F023-9D64-E71F4AA33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EB93250-61AA-2E60-7681-3223FEBEB6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4" r="11560" b="32102"/>
          <a:stretch/>
        </p:blipFill>
        <p:spPr>
          <a:xfrm>
            <a:off x="8387862" y="4932015"/>
            <a:ext cx="3804132" cy="192598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5C16EE3-4D1C-0575-F761-BD641BEECC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852" y="13447"/>
            <a:ext cx="2758226" cy="1120803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A8350795-371B-4EAE-A69A-AF1D1228D7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342923"/>
              </p:ext>
            </p:extLst>
          </p:nvPr>
        </p:nvGraphicFramePr>
        <p:xfrm>
          <a:off x="670111" y="412936"/>
          <a:ext cx="10609730" cy="1752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1571">
                  <a:extLst>
                    <a:ext uri="{9D8B030D-6E8A-4147-A177-3AD203B41FA5}">
                      <a16:colId xmlns:a16="http://schemas.microsoft.com/office/drawing/2014/main" val="2421786061"/>
                    </a:ext>
                  </a:extLst>
                </a:gridCol>
                <a:gridCol w="3198159">
                  <a:extLst>
                    <a:ext uri="{9D8B030D-6E8A-4147-A177-3AD203B41FA5}">
                      <a16:colId xmlns:a16="http://schemas.microsoft.com/office/drawing/2014/main" val="2526865527"/>
                    </a:ext>
                  </a:extLst>
                </a:gridCol>
              </a:tblGrid>
              <a:tr h="675787">
                <a:tc gridSpan="2">
                  <a:txBody>
                    <a:bodyPr/>
                    <a:lstStyle/>
                    <a:p>
                      <a:pPr algn="ctr"/>
                      <a:r>
                        <a:rPr lang="es-CO" sz="2500" dirty="0">
                          <a:solidFill>
                            <a:schemeClr val="tx1"/>
                          </a:solidFill>
                        </a:rPr>
                        <a:t>AUDITORIAS - VIGENCIA 2024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6081586"/>
                  </a:ext>
                </a:extLst>
              </a:tr>
              <a:tr h="538127">
                <a:tc>
                  <a:txBody>
                    <a:bodyPr/>
                    <a:lstStyle/>
                    <a:p>
                      <a:pPr algn="ctr"/>
                      <a:r>
                        <a:rPr lang="es-CO" sz="2500" dirty="0"/>
                        <a:t>CONTRALORIA GENERAL DE LA NACIÓN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5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162478"/>
                  </a:ext>
                </a:extLst>
              </a:tr>
              <a:tr h="538127">
                <a:tc>
                  <a:txBody>
                    <a:bodyPr/>
                    <a:lstStyle/>
                    <a:p>
                      <a:pPr algn="ctr"/>
                      <a:r>
                        <a:rPr lang="es-CO" sz="2500" dirty="0"/>
                        <a:t>CONTRALORIA DEPARTAMENTAL DE NARIÑO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5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888170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3D83CC6D-ACAA-4EB9-34ED-6AF8AB2995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82662"/>
              </p:ext>
            </p:extLst>
          </p:nvPr>
        </p:nvGraphicFramePr>
        <p:xfrm>
          <a:off x="670111" y="2551019"/>
          <a:ext cx="10609730" cy="1869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8682">
                  <a:extLst>
                    <a:ext uri="{9D8B030D-6E8A-4147-A177-3AD203B41FA5}">
                      <a16:colId xmlns:a16="http://schemas.microsoft.com/office/drawing/2014/main" val="2421786061"/>
                    </a:ext>
                  </a:extLst>
                </a:gridCol>
                <a:gridCol w="3671048">
                  <a:extLst>
                    <a:ext uri="{9D8B030D-6E8A-4147-A177-3AD203B41FA5}">
                      <a16:colId xmlns:a16="http://schemas.microsoft.com/office/drawing/2014/main" val="2526865527"/>
                    </a:ext>
                  </a:extLst>
                </a:gridCol>
              </a:tblGrid>
              <a:tr h="735948">
                <a:tc gridSpan="2">
                  <a:txBody>
                    <a:bodyPr/>
                    <a:lstStyle/>
                    <a:p>
                      <a:pPr algn="ctr"/>
                      <a:r>
                        <a:rPr lang="es-CO" sz="2500" dirty="0">
                          <a:solidFill>
                            <a:schemeClr val="tx1"/>
                          </a:solidFill>
                        </a:rPr>
                        <a:t>AUDITORIAS VIGENCIAS ANTERIORES</a:t>
                      </a:r>
                    </a:p>
                    <a:p>
                      <a:pPr algn="ctr"/>
                      <a:endParaRPr lang="es-CO" sz="2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6081586"/>
                  </a:ext>
                </a:extLst>
              </a:tr>
              <a:tr h="508047">
                <a:tc>
                  <a:txBody>
                    <a:bodyPr/>
                    <a:lstStyle/>
                    <a:p>
                      <a:pPr algn="ctr"/>
                      <a:r>
                        <a:rPr lang="es-CO" sz="2500" dirty="0"/>
                        <a:t>CONTRALORIA GENERAL DE LA NACIÓN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500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162478"/>
                  </a:ext>
                </a:extLst>
              </a:tr>
              <a:tr h="508047">
                <a:tc>
                  <a:txBody>
                    <a:bodyPr/>
                    <a:lstStyle/>
                    <a:p>
                      <a:pPr algn="ctr"/>
                      <a:r>
                        <a:rPr lang="es-CO" sz="2500" dirty="0"/>
                        <a:t>CONTRALORIA DEPARTAMENTAL DE NARIÑO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5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888170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B32EB1B1-0021-0DE3-EE72-F46DAC46F2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680718"/>
              </p:ext>
            </p:extLst>
          </p:nvPr>
        </p:nvGraphicFramePr>
        <p:xfrm>
          <a:off x="670111" y="4860383"/>
          <a:ext cx="10609730" cy="1284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8682">
                  <a:extLst>
                    <a:ext uri="{9D8B030D-6E8A-4147-A177-3AD203B41FA5}">
                      <a16:colId xmlns:a16="http://schemas.microsoft.com/office/drawing/2014/main" val="2421786061"/>
                    </a:ext>
                  </a:extLst>
                </a:gridCol>
                <a:gridCol w="3671048">
                  <a:extLst>
                    <a:ext uri="{9D8B030D-6E8A-4147-A177-3AD203B41FA5}">
                      <a16:colId xmlns:a16="http://schemas.microsoft.com/office/drawing/2014/main" val="2526865527"/>
                    </a:ext>
                  </a:extLst>
                </a:gridCol>
              </a:tblGrid>
              <a:tr h="633939">
                <a:tc gridSpan="2">
                  <a:txBody>
                    <a:bodyPr/>
                    <a:lstStyle/>
                    <a:p>
                      <a:pPr algn="ctr"/>
                      <a:r>
                        <a:rPr lang="es-CO" sz="2500" dirty="0">
                          <a:solidFill>
                            <a:schemeClr val="tx1"/>
                          </a:solidFill>
                        </a:rPr>
                        <a:t>VISITAS DE INSPECCION OTRAS ENTIDADES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6081586"/>
                  </a:ext>
                </a:extLst>
              </a:tr>
              <a:tr h="650982">
                <a:tc>
                  <a:txBody>
                    <a:bodyPr/>
                    <a:lstStyle/>
                    <a:p>
                      <a:pPr algn="ctr"/>
                      <a:r>
                        <a:rPr lang="es-CO" sz="2500" dirty="0"/>
                        <a:t>ARCHIVO GENERAL DE LA NACION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5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162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5704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E608D6-165F-014B-63FA-3935074E63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E5E40DD2-565E-0F6C-A6E6-8DE667ACF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47"/>
            <a:ext cx="12192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234B81A-BDCC-CFFC-D190-046E474A7C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4" r="11560" b="32102"/>
          <a:stretch/>
        </p:blipFill>
        <p:spPr>
          <a:xfrm>
            <a:off x="8387862" y="4932015"/>
            <a:ext cx="3804132" cy="192598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D7FDDCC-B01B-E2B4-B800-8BFF705D8A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852" y="13447"/>
            <a:ext cx="2758226" cy="112080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6FDE331-5F78-8CF1-6F81-07FC3FFE6C11}"/>
              </a:ext>
            </a:extLst>
          </p:cNvPr>
          <p:cNvSpPr txBox="1"/>
          <p:nvPr/>
        </p:nvSpPr>
        <p:spPr>
          <a:xfrm>
            <a:off x="618564" y="389182"/>
            <a:ext cx="103273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/>
              <a:t>PRINCIPALES HALLAZGOS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B6082234-A6F2-63C6-9AB7-54953D71FE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3822027"/>
              </p:ext>
            </p:extLst>
          </p:nvPr>
        </p:nvGraphicFramePr>
        <p:xfrm>
          <a:off x="618558" y="943179"/>
          <a:ext cx="10954878" cy="5136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539426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F7F06-8883-57F1-DDD8-AB5FF5836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E7811E1A-EDC4-2704-77EC-95152B38FB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47"/>
            <a:ext cx="12192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6CF0FBD-D0EA-79F0-7EA2-988537BD1A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4" r="11560" b="32102"/>
          <a:stretch/>
        </p:blipFill>
        <p:spPr>
          <a:xfrm>
            <a:off x="8387862" y="4932015"/>
            <a:ext cx="3804132" cy="192598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0093385-AAAE-8023-2A83-DB72E5612D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852" y="13447"/>
            <a:ext cx="2758226" cy="1120803"/>
          </a:xfrm>
          <a:prstGeom prst="rect">
            <a:avLst/>
          </a:prstGeom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20F2BD64-58CD-5399-6D6A-1503B86444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0233887"/>
              </p:ext>
            </p:extLst>
          </p:nvPr>
        </p:nvGraphicFramePr>
        <p:xfrm>
          <a:off x="618558" y="943179"/>
          <a:ext cx="10954878" cy="5136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377297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11A9D-A73A-9475-AE25-A1573F7D7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9637C1F2-461B-7CF2-E748-B78BAA300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47"/>
            <a:ext cx="12192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7ACC499-C54F-2307-164B-A2840ABC69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4" r="11560" b="32102"/>
          <a:stretch/>
        </p:blipFill>
        <p:spPr>
          <a:xfrm>
            <a:off x="8387862" y="4932015"/>
            <a:ext cx="3804132" cy="192598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90660C7-1983-DBD1-6D91-66B3A137F7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852" y="13447"/>
            <a:ext cx="2758226" cy="112080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27897A8-6B01-1FD2-5AEE-A85F19E60F41}"/>
              </a:ext>
            </a:extLst>
          </p:cNvPr>
          <p:cNvSpPr txBox="1"/>
          <p:nvPr/>
        </p:nvSpPr>
        <p:spPr>
          <a:xfrm>
            <a:off x="1237729" y="2644170"/>
            <a:ext cx="93382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800" b="1" dirty="0">
                <a:latin typeface="Arial" panose="020B0604020202020204" pitchFamily="34" charset="0"/>
                <a:cs typeface="Arial" panose="020B0604020202020204" pitchFamily="34" charset="0"/>
              </a:rPr>
              <a:t>EVALUACIÓN Y SEGUIMIENTO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738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C9BE53-24B3-91C0-1B63-5E44182A1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8F7EE178-C961-0D00-2383-D366CEE6D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47"/>
            <a:ext cx="12192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62CD037-BB46-4CEA-81A6-E1F2B769BE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4" r="11560" b="32102"/>
          <a:stretch/>
        </p:blipFill>
        <p:spPr>
          <a:xfrm>
            <a:off x="8387862" y="4932015"/>
            <a:ext cx="3804132" cy="192598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0696A34-D2BA-99CB-CB63-F41B07BA3C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852" y="13447"/>
            <a:ext cx="2758226" cy="112080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1C01679-4722-2205-FF28-19ECA4F6A283}"/>
              </a:ext>
            </a:extLst>
          </p:cNvPr>
          <p:cNvSpPr txBox="1"/>
          <p:nvPr/>
        </p:nvSpPr>
        <p:spPr>
          <a:xfrm>
            <a:off x="844923" y="1371139"/>
            <a:ext cx="10502153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3000" b="0" i="0" u="none" strike="noStrike" baseline="0" dirty="0">
                <a:latin typeface="Arial" panose="020B0604020202020204" pitchFamily="34" charset="0"/>
              </a:rPr>
              <a:t>El propósito de este rol es emitir un concepto acerca de la gestión desarrollada y de los resultados alcanzados por la entidad, que permita generar recomendaciones y sugerencias que contribuyan al fortalecimiento de la gestión y desempeño de la entidad. </a:t>
            </a:r>
            <a:endParaRPr lang="es-CO" sz="3000" dirty="0"/>
          </a:p>
        </p:txBody>
      </p:sp>
    </p:spTree>
    <p:extLst>
      <p:ext uri="{BB962C8B-B14F-4D97-AF65-F5344CB8AC3E}">
        <p14:creationId xmlns:p14="http://schemas.microsoft.com/office/powerpoint/2010/main" val="3332737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FED96B-72CE-2EBD-242B-61E91F00D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E31E887B-117A-347D-3026-DC17B40771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47"/>
            <a:ext cx="12192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DC91CB2-A9D1-C108-55F0-26FE7BA9CE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4" r="11560" b="32102"/>
          <a:stretch/>
        </p:blipFill>
        <p:spPr>
          <a:xfrm>
            <a:off x="8387862" y="4932015"/>
            <a:ext cx="3804132" cy="192598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0DCFAA2-8784-F635-DFE8-1E7EC58420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852" y="13447"/>
            <a:ext cx="2758226" cy="1120803"/>
          </a:xfrm>
          <a:prstGeom prst="rect">
            <a:avLst/>
          </a:prstGeom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C5D438F-4981-BC32-1B90-99DEA8FA955A}"/>
              </a:ext>
            </a:extLst>
          </p:cNvPr>
          <p:cNvGraphicFramePr>
            <a:graphicFrameLocks noGrp="1"/>
          </p:cNvGraphicFramePr>
          <p:nvPr/>
        </p:nvGraphicFramePr>
        <p:xfrm>
          <a:off x="1285110" y="1161145"/>
          <a:ext cx="9621773" cy="209881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46171">
                  <a:extLst>
                    <a:ext uri="{9D8B030D-6E8A-4147-A177-3AD203B41FA5}">
                      <a16:colId xmlns:a16="http://schemas.microsoft.com/office/drawing/2014/main" val="3392426318"/>
                    </a:ext>
                  </a:extLst>
                </a:gridCol>
                <a:gridCol w="3687801">
                  <a:extLst>
                    <a:ext uri="{9D8B030D-6E8A-4147-A177-3AD203B41FA5}">
                      <a16:colId xmlns:a16="http://schemas.microsoft.com/office/drawing/2014/main" val="3850345594"/>
                    </a:ext>
                  </a:extLst>
                </a:gridCol>
                <a:gridCol w="3687801">
                  <a:extLst>
                    <a:ext uri="{9D8B030D-6E8A-4147-A177-3AD203B41FA5}">
                      <a16:colId xmlns:a16="http://schemas.microsoft.com/office/drawing/2014/main" val="2608605355"/>
                    </a:ext>
                  </a:extLst>
                </a:gridCol>
              </a:tblGrid>
              <a:tr h="625199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3000" b="1" kern="100" dirty="0">
                          <a:effectLst/>
                        </a:rPr>
                        <a:t>DERECHOS DE PETICIÓN RADICADOS EN EL DESPACHO</a:t>
                      </a:r>
                      <a:endParaRPr lang="es-CO" sz="3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959820"/>
                  </a:ext>
                </a:extLst>
              </a:tr>
              <a:tr h="8484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3000" b="1" kern="100" dirty="0">
                          <a:effectLst/>
                        </a:rPr>
                        <a:t>TOTAL</a:t>
                      </a:r>
                      <a:endParaRPr lang="es-CO" sz="3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b="1" kern="100">
                          <a:effectLst/>
                        </a:rPr>
                        <a:t>PETICIONES CON OPORTUNA RESPUESTA</a:t>
                      </a:r>
                      <a:endParaRPr lang="es-CO" sz="2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b="1" kern="100" dirty="0">
                          <a:effectLst/>
                        </a:rPr>
                        <a:t>PETICIONES CON RESPUESTA EXTEMPORANEA</a:t>
                      </a:r>
                      <a:endParaRPr lang="es-CO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2689159968"/>
                  </a:ext>
                </a:extLst>
              </a:tr>
              <a:tr h="6251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3000" b="1" kern="100" dirty="0">
                          <a:effectLst/>
                        </a:rPr>
                        <a:t>96</a:t>
                      </a:r>
                      <a:endParaRPr lang="es-CO" sz="3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3000" b="1" kern="100" dirty="0">
                          <a:effectLst/>
                        </a:rPr>
                        <a:t>78</a:t>
                      </a:r>
                      <a:endParaRPr lang="es-CO" sz="3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3000" b="1" kern="100" dirty="0">
                          <a:effectLst/>
                        </a:rPr>
                        <a:t>18</a:t>
                      </a:r>
                      <a:endParaRPr lang="es-CO" sz="3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3148215221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6E3AE72-E102-6650-1C11-5D0909BD6B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906928"/>
              </p:ext>
            </p:extLst>
          </p:nvPr>
        </p:nvGraphicFramePr>
        <p:xfrm>
          <a:off x="1285111" y="3429000"/>
          <a:ext cx="9621773" cy="23880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621773">
                  <a:extLst>
                    <a:ext uri="{9D8B030D-6E8A-4147-A177-3AD203B41FA5}">
                      <a16:colId xmlns:a16="http://schemas.microsoft.com/office/drawing/2014/main" val="3157506297"/>
                    </a:ext>
                  </a:extLst>
                </a:gridCol>
              </a:tblGrid>
              <a:tr h="5999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SEGUIMIENTO DENUNCIAS RADICADAS EN APLICATIVO PQRSD</a:t>
                      </a:r>
                      <a:endParaRPr lang="es-CO" sz="2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99565203"/>
                  </a:ext>
                </a:extLst>
              </a:tr>
              <a:tr h="8313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4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02184939"/>
                  </a:ext>
                </a:extLst>
              </a:tr>
              <a:tr h="8364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3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Resultado: Informes de seguimiento publicados en la pagina web y enviados OCIDI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24968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7157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47"/>
            <a:ext cx="12192000" cy="6858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4" r="11560" b="32102"/>
          <a:stretch/>
        </p:blipFill>
        <p:spPr>
          <a:xfrm>
            <a:off x="8387862" y="4932015"/>
            <a:ext cx="3804132" cy="192598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852" y="13447"/>
            <a:ext cx="2758226" cy="1120803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AF3147FA-3658-CF71-48D3-76EAB9B93E47}"/>
              </a:ext>
            </a:extLst>
          </p:cNvPr>
          <p:cNvSpPr txBox="1">
            <a:spLocks/>
          </p:cNvSpPr>
          <p:nvPr/>
        </p:nvSpPr>
        <p:spPr>
          <a:xfrm>
            <a:off x="1424695" y="1816100"/>
            <a:ext cx="9342610" cy="2616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MX" sz="4800" b="1" dirty="0">
                <a:latin typeface="Arial" panose="020B0604020202020204" pitchFamily="34" charset="0"/>
                <a:cs typeface="Arial" panose="020B0604020202020204" pitchFamily="34" charset="0"/>
              </a:rPr>
              <a:t>COMITÉ INSTITUCIONAL DE COORDINACION DE CONTROL INTERNO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05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F045D9-4AB8-C736-28F0-E8530501E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61D206B9-4515-9B83-CE7A-03931B551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47"/>
            <a:ext cx="12192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354B0C8-F191-9425-27B6-3F83F602CC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4" r="11560" b="32102"/>
          <a:stretch/>
        </p:blipFill>
        <p:spPr>
          <a:xfrm>
            <a:off x="8387862" y="4932015"/>
            <a:ext cx="3804132" cy="192598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859AFAA-C0DC-03E7-968B-7A1BF5CDF2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852" y="13447"/>
            <a:ext cx="2758226" cy="1120803"/>
          </a:xfrm>
          <a:prstGeom prst="rect">
            <a:avLst/>
          </a:prstGeom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F562056E-A225-25DA-B034-54E4D26416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152169"/>
              </p:ext>
            </p:extLst>
          </p:nvPr>
        </p:nvGraphicFramePr>
        <p:xfrm>
          <a:off x="1285112" y="2226515"/>
          <a:ext cx="9621773" cy="140989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26080">
                  <a:extLst>
                    <a:ext uri="{9D8B030D-6E8A-4147-A177-3AD203B41FA5}">
                      <a16:colId xmlns:a16="http://schemas.microsoft.com/office/drawing/2014/main" val="3157506297"/>
                    </a:ext>
                  </a:extLst>
                </a:gridCol>
                <a:gridCol w="2665231">
                  <a:extLst>
                    <a:ext uri="{9D8B030D-6E8A-4147-A177-3AD203B41FA5}">
                      <a16:colId xmlns:a16="http://schemas.microsoft.com/office/drawing/2014/main" val="2890905374"/>
                    </a:ext>
                  </a:extLst>
                </a:gridCol>
                <a:gridCol w="2665231">
                  <a:extLst>
                    <a:ext uri="{9D8B030D-6E8A-4147-A177-3AD203B41FA5}">
                      <a16:colId xmlns:a16="http://schemas.microsoft.com/office/drawing/2014/main" val="3803706031"/>
                    </a:ext>
                  </a:extLst>
                </a:gridCol>
                <a:gridCol w="2665231">
                  <a:extLst>
                    <a:ext uri="{9D8B030D-6E8A-4147-A177-3AD203B41FA5}">
                      <a16:colId xmlns:a16="http://schemas.microsoft.com/office/drawing/2014/main" val="3641192941"/>
                    </a:ext>
                  </a:extLst>
                </a:gridCol>
              </a:tblGrid>
              <a:tr h="449834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DERECHOS DE PETICIÓN RADICADOS EN SECRETARIA DE EDUCACION</a:t>
                      </a:r>
                      <a:endParaRPr lang="es-CO" sz="2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O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O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O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99565203"/>
                  </a:ext>
                </a:extLst>
              </a:tr>
              <a:tr h="4498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TOTAL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b="1" dirty="0">
                          <a:effectLst/>
                        </a:rPr>
                        <a:t>PETICIONES CON OPORTUNA RESPUESTA</a:t>
                      </a:r>
                      <a:endParaRPr lang="es-CO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b="1" dirty="0">
                          <a:effectLst/>
                        </a:rPr>
                        <a:t>PETICIONES CON RESPUESTA EXTEMPORANEA</a:t>
                      </a:r>
                      <a:endParaRPr lang="es-CO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600" b="1" dirty="0">
                          <a:effectLst/>
                        </a:rPr>
                        <a:t>PETICIONES SIN RESPUESTA</a:t>
                      </a:r>
                      <a:endParaRPr lang="es-CO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02184939"/>
                  </a:ext>
                </a:extLst>
              </a:tr>
              <a:tr h="4498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8761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5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7498</a:t>
                      </a:r>
                      <a:endParaRPr lang="es-CO" sz="2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5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165</a:t>
                      </a:r>
                      <a:endParaRPr lang="es-CO" sz="2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5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1098</a:t>
                      </a:r>
                      <a:endParaRPr lang="es-CO" sz="2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47982423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BD434421-D8CF-ACF8-CC5F-DA15FBF391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854103"/>
              </p:ext>
            </p:extLst>
          </p:nvPr>
        </p:nvGraphicFramePr>
        <p:xfrm>
          <a:off x="1285111" y="4181139"/>
          <a:ext cx="9621773" cy="154063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621773">
                  <a:extLst>
                    <a:ext uri="{9D8B030D-6E8A-4147-A177-3AD203B41FA5}">
                      <a16:colId xmlns:a16="http://schemas.microsoft.com/office/drawing/2014/main" val="3157506297"/>
                    </a:ext>
                  </a:extLst>
                </a:gridCol>
              </a:tblGrid>
              <a:tr h="4498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SEGUIMIENTO TUTELAS SECRETARIA DE EDUCACIÓN</a:t>
                      </a:r>
                      <a:endParaRPr lang="es-CO" sz="2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99565203"/>
                  </a:ext>
                </a:extLst>
              </a:tr>
              <a:tr h="4498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4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782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02184939"/>
                  </a:ext>
                </a:extLst>
              </a:tr>
              <a:tr h="4498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3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TOTAL DESACATOS: 139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27542138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BAAED375-9555-505E-FA07-BB583E259724}"/>
              </a:ext>
            </a:extLst>
          </p:cNvPr>
          <p:cNvSpPr txBox="1"/>
          <p:nvPr/>
        </p:nvSpPr>
        <p:spPr>
          <a:xfrm>
            <a:off x="1116106" y="860611"/>
            <a:ext cx="99911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/>
              <a:t>SEGUIMIENTOS PERMANENTES </a:t>
            </a:r>
          </a:p>
          <a:p>
            <a:pPr algn="ctr"/>
            <a:r>
              <a:rPr lang="es-CO" sz="3000" b="1" dirty="0"/>
              <a:t>EN SECRETARIA DE EDUCACIÓN DEPARTAMENTAL</a:t>
            </a:r>
          </a:p>
        </p:txBody>
      </p:sp>
    </p:spTree>
    <p:extLst>
      <p:ext uri="{BB962C8B-B14F-4D97-AF65-F5344CB8AC3E}">
        <p14:creationId xmlns:p14="http://schemas.microsoft.com/office/powerpoint/2010/main" val="924101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540B43-D9FC-491A-1221-E6167BEEE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918B42D8-8E3C-8E03-9189-33CB1A69A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47"/>
            <a:ext cx="12192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58CEBAB-1325-7911-292B-8CB2FDB129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4" r="11560" b="32102"/>
          <a:stretch/>
        </p:blipFill>
        <p:spPr>
          <a:xfrm>
            <a:off x="8387862" y="4932015"/>
            <a:ext cx="3804132" cy="192598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3691721-122C-6FEC-0037-F5A24D05C8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852" y="13447"/>
            <a:ext cx="2758226" cy="1120803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F2720FE-2F92-ADC6-43CC-B2B0E12B743E}"/>
              </a:ext>
            </a:extLst>
          </p:cNvPr>
          <p:cNvGraphicFramePr>
            <a:graphicFrameLocks noGrp="1"/>
          </p:cNvGraphicFramePr>
          <p:nvPr/>
        </p:nvGraphicFramePr>
        <p:xfrm>
          <a:off x="726142" y="1545426"/>
          <a:ext cx="10071847" cy="508254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6790764">
                  <a:extLst>
                    <a:ext uri="{9D8B030D-6E8A-4147-A177-3AD203B41FA5}">
                      <a16:colId xmlns:a16="http://schemas.microsoft.com/office/drawing/2014/main" val="2811210611"/>
                    </a:ext>
                  </a:extLst>
                </a:gridCol>
                <a:gridCol w="3281083">
                  <a:extLst>
                    <a:ext uri="{9D8B030D-6E8A-4147-A177-3AD203B41FA5}">
                      <a16:colId xmlns:a16="http://schemas.microsoft.com/office/drawing/2014/main" val="27480789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500" dirty="0">
                          <a:effectLst/>
                        </a:rPr>
                        <a:t>ENTIDAD</a:t>
                      </a:r>
                      <a:endParaRPr lang="es-CO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500">
                          <a:effectLst/>
                        </a:rPr>
                        <a:t>CANTIDAD DE REQUERIMIENTOS</a:t>
                      </a:r>
                      <a:endParaRPr lang="es-CO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540181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500">
                          <a:effectLst/>
                        </a:rPr>
                        <a:t>Procuraduría Regional de Nariño</a:t>
                      </a:r>
                      <a:endParaRPr lang="es-CO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500" dirty="0">
                          <a:effectLst/>
                        </a:rPr>
                        <a:t>110</a:t>
                      </a:r>
                      <a:endParaRPr lang="es-CO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812089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500">
                          <a:effectLst/>
                        </a:rPr>
                        <a:t>Procuraduría General de la Nación</a:t>
                      </a:r>
                      <a:endParaRPr lang="es-CO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500" dirty="0">
                          <a:effectLst/>
                        </a:rPr>
                        <a:t>105</a:t>
                      </a:r>
                      <a:endParaRPr lang="es-CO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85783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500">
                          <a:effectLst/>
                        </a:rPr>
                        <a:t>Procuraduría Regional de Instrucción de Nariño</a:t>
                      </a:r>
                      <a:endParaRPr lang="es-CO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500" dirty="0">
                          <a:effectLst/>
                        </a:rPr>
                        <a:t>78</a:t>
                      </a:r>
                      <a:endParaRPr lang="es-CO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719090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500">
                          <a:effectLst/>
                        </a:rPr>
                        <a:t>Contraloría General de la Nación</a:t>
                      </a:r>
                      <a:endParaRPr lang="es-CO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500" dirty="0">
                          <a:effectLst/>
                        </a:rPr>
                        <a:t>63</a:t>
                      </a:r>
                      <a:endParaRPr lang="es-CO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519615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500" dirty="0">
                          <a:effectLst/>
                        </a:rPr>
                        <a:t>DNP – PRESIDENCIA – Entre otras</a:t>
                      </a:r>
                      <a:endParaRPr lang="es-CO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500" dirty="0">
                          <a:effectLst/>
                        </a:rPr>
                        <a:t>72</a:t>
                      </a:r>
                      <a:endParaRPr lang="es-CO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178582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500" dirty="0">
                          <a:effectLst/>
                        </a:rPr>
                        <a:t>Contraloría Departamental De Nariño</a:t>
                      </a:r>
                      <a:endParaRPr lang="es-CO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500" dirty="0">
                          <a:effectLst/>
                        </a:rPr>
                        <a:t>46</a:t>
                      </a:r>
                      <a:endParaRPr lang="es-CO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858175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500" dirty="0">
                          <a:effectLst/>
                        </a:rPr>
                        <a:t>Defensoría del Pueblo</a:t>
                      </a:r>
                      <a:endParaRPr lang="es-CO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500" dirty="0">
                          <a:effectLst/>
                        </a:rPr>
                        <a:t>34</a:t>
                      </a:r>
                      <a:endParaRPr lang="es-CO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058506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500">
                          <a:effectLst/>
                        </a:rPr>
                        <a:t>Fiscalía General de la Nación</a:t>
                      </a:r>
                      <a:endParaRPr lang="es-CO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500" dirty="0">
                          <a:effectLst/>
                        </a:rPr>
                        <a:t>10</a:t>
                      </a:r>
                      <a:endParaRPr lang="es-CO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943998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500">
                          <a:effectLst/>
                        </a:rPr>
                        <a:t>Ministerio de Interior</a:t>
                      </a:r>
                      <a:endParaRPr lang="es-CO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500" dirty="0">
                          <a:effectLst/>
                        </a:rPr>
                        <a:t>5</a:t>
                      </a:r>
                      <a:endParaRPr lang="es-CO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68098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500">
                          <a:effectLst/>
                        </a:rPr>
                        <a:t>Ministerio de Transporte</a:t>
                      </a:r>
                      <a:endParaRPr lang="es-CO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500">
                          <a:effectLst/>
                        </a:rPr>
                        <a:t>4</a:t>
                      </a:r>
                      <a:endParaRPr lang="es-CO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785518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500">
                          <a:effectLst/>
                        </a:rPr>
                        <a:t>Ministerio de Defensa</a:t>
                      </a:r>
                      <a:endParaRPr lang="es-CO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500" dirty="0">
                          <a:effectLst/>
                        </a:rPr>
                        <a:t>3</a:t>
                      </a:r>
                      <a:endParaRPr lang="es-CO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55553583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112A144B-63C3-1836-7EBF-043658B7A141}"/>
              </a:ext>
            </a:extLst>
          </p:cNvPr>
          <p:cNvSpPr txBox="1"/>
          <p:nvPr/>
        </p:nvSpPr>
        <p:spPr>
          <a:xfrm>
            <a:off x="726142" y="230028"/>
            <a:ext cx="87002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00" b="1" dirty="0"/>
              <a:t>SEGUIMIENTO A REQUERIMIENTOS ENTES DE CONTROL Y/O OTRAS ENTIDADES</a:t>
            </a:r>
          </a:p>
        </p:txBody>
      </p:sp>
    </p:spTree>
    <p:extLst>
      <p:ext uri="{BB962C8B-B14F-4D97-AF65-F5344CB8AC3E}">
        <p14:creationId xmlns:p14="http://schemas.microsoft.com/office/powerpoint/2010/main" val="1503899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465DC1-589D-4030-535C-5CFDB078BA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E3DDF10E-07F1-F798-DE07-64C12772A9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26DC804-8C7F-D882-1897-BE5DE9E5E1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4" r="11560" b="32102"/>
          <a:stretch/>
        </p:blipFill>
        <p:spPr>
          <a:xfrm>
            <a:off x="8387862" y="4932015"/>
            <a:ext cx="3804132" cy="192598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795D5D8-014A-8656-F626-7058F32E43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852" y="13447"/>
            <a:ext cx="2758226" cy="1120803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CC52E9C8-9C94-4454-8ECA-AB957351C9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3020363"/>
              </p:ext>
            </p:extLst>
          </p:nvPr>
        </p:nvGraphicFramePr>
        <p:xfrm>
          <a:off x="1358153" y="726141"/>
          <a:ext cx="9238130" cy="5071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660715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F4FC94-1B10-C65E-228E-19FD3F7F8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644F847-855A-EAE7-1EA6-1043EF394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47"/>
            <a:ext cx="12192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FBAEEE6-CD52-523F-98E5-B6F3B5C4E8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4" r="11560" b="32102"/>
          <a:stretch/>
        </p:blipFill>
        <p:spPr>
          <a:xfrm>
            <a:off x="8387862" y="4932015"/>
            <a:ext cx="3804132" cy="192598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5558D08-A592-32B9-9D1E-0B62183EC2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852" y="13447"/>
            <a:ext cx="2758226" cy="1120803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D9A85AF-CA5C-F234-38B8-8BA5093215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24631"/>
              </p:ext>
            </p:extLst>
          </p:nvPr>
        </p:nvGraphicFramePr>
        <p:xfrm>
          <a:off x="336176" y="1161144"/>
          <a:ext cx="11268636" cy="5333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4E03392C-3117-A6E5-EAA9-5639D8BE44E6}"/>
              </a:ext>
            </a:extLst>
          </p:cNvPr>
          <p:cNvSpPr txBox="1"/>
          <p:nvPr/>
        </p:nvSpPr>
        <p:spPr>
          <a:xfrm>
            <a:off x="-309276" y="363071"/>
            <a:ext cx="104214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00" b="1" dirty="0"/>
              <a:t>EJECUCION DEL PLAN ANUAL DE AUDITORIA 2024</a:t>
            </a:r>
          </a:p>
        </p:txBody>
      </p:sp>
    </p:spTree>
    <p:extLst>
      <p:ext uri="{BB962C8B-B14F-4D97-AF65-F5344CB8AC3E}">
        <p14:creationId xmlns:p14="http://schemas.microsoft.com/office/powerpoint/2010/main" val="35567432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E17C7-58CB-B7C5-4B6F-C3E0DFFCB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187804BA-071D-8E93-EC21-B09EEC200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47"/>
            <a:ext cx="12192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9939924-DB99-B99F-B897-BEE8FF4DB0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4" r="11560" b="32102"/>
          <a:stretch/>
        </p:blipFill>
        <p:spPr>
          <a:xfrm>
            <a:off x="8387862" y="4932015"/>
            <a:ext cx="3804132" cy="192598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163B6B2-70B6-5E2C-0CEA-C9EC4E04AF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852" y="13447"/>
            <a:ext cx="2758226" cy="112080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7259506-0E30-54AE-7F0D-03BB1A7C869F}"/>
              </a:ext>
            </a:extLst>
          </p:cNvPr>
          <p:cNvSpPr txBox="1"/>
          <p:nvPr/>
        </p:nvSpPr>
        <p:spPr>
          <a:xfrm>
            <a:off x="770964" y="2644170"/>
            <a:ext cx="1065007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800" b="1" dirty="0">
                <a:latin typeface="Arial" panose="020B0604020202020204" pitchFamily="34" charset="0"/>
                <a:cs typeface="Arial" panose="020B0604020202020204" pitchFamily="34" charset="0"/>
              </a:rPr>
              <a:t>6. INFORME DE EVALUACION POR DEPENDENCIAS CONSOLIDADO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9772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8DD042-DEDD-9CAC-A043-FE158B0BD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8BC1802-3D06-F258-D654-3CAB96FA34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47"/>
            <a:ext cx="12192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E81FAF9-785B-DC61-532E-A49FD1B72E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4" r="11560" b="32102"/>
          <a:stretch/>
        </p:blipFill>
        <p:spPr>
          <a:xfrm>
            <a:off x="8387862" y="4932015"/>
            <a:ext cx="3804132" cy="192598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150A176-E407-C61D-5AE2-C70C1EFA3D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852" y="13447"/>
            <a:ext cx="2758226" cy="112080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5B2BFE2-ABA7-2D43-2714-7DB3B5E1747F}"/>
              </a:ext>
            </a:extLst>
          </p:cNvPr>
          <p:cNvSpPr txBox="1"/>
          <p:nvPr/>
        </p:nvSpPr>
        <p:spPr>
          <a:xfrm>
            <a:off x="847165" y="1107229"/>
            <a:ext cx="10206317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2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 el fin de realizar la evaluación a la gestión por dependencias, se solicitó por correo electrónico la siguiente información de la vigencia 2024:</a:t>
            </a:r>
            <a:endParaRPr lang="es-CO" sz="2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CO" sz="2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CO" sz="2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s-CO" sz="2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Subsecretaria de Presupuesto: Ejecución presupuestal, Informe de reservas presupuestales, Informe de vigencias expiradas.</a:t>
            </a:r>
            <a:endParaRPr lang="es-CO" sz="2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s-CO" sz="2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Departamento Administrativo de Contratación: Base de datos de contratación.</a:t>
            </a:r>
            <a:endParaRPr lang="es-CO" sz="2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s-CO" sz="2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Secretaria de Planeación: Informe de metas plan de desarrollo.</a:t>
            </a:r>
            <a:endParaRPr lang="es-CO" sz="2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4481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9149A-E3C3-A527-20C2-5D49E2ECE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298DF32-ACD5-E94C-6B4F-52F42DED6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47"/>
            <a:ext cx="12192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24AA556-FE3F-7326-B6C8-AC5D3A56DD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4" r="11560" b="32102"/>
          <a:stretch/>
        </p:blipFill>
        <p:spPr>
          <a:xfrm>
            <a:off x="8387862" y="4932015"/>
            <a:ext cx="3804132" cy="192598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B4147B1-32C7-F753-C00A-42B97A2FF0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852" y="13447"/>
            <a:ext cx="2758226" cy="1120803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CEAAAF35-F040-F73B-9774-19482925D0E9}"/>
              </a:ext>
            </a:extLst>
          </p:cNvPr>
          <p:cNvGraphicFramePr/>
          <p:nvPr/>
        </p:nvGraphicFramePr>
        <p:xfrm>
          <a:off x="1331259" y="632012"/>
          <a:ext cx="9184341" cy="5311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080400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1E051B-2EA6-98D9-62D7-FA9A2BEB4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54FE6A95-44A9-CE69-8DEB-C7197D525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47"/>
            <a:ext cx="12192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3562E3A-08D0-C751-6EF1-42A92DD9DA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4" r="11560" b="32102"/>
          <a:stretch/>
        </p:blipFill>
        <p:spPr>
          <a:xfrm>
            <a:off x="8387862" y="4932015"/>
            <a:ext cx="3804132" cy="192598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EBEC93F-181E-6960-D00F-65AD48B968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852" y="13447"/>
            <a:ext cx="2758226" cy="1120803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957AF1C-6CFD-CD79-28E2-82B2A46BAE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9503733"/>
              </p:ext>
            </p:extLst>
          </p:nvPr>
        </p:nvGraphicFramePr>
        <p:xfrm>
          <a:off x="739588" y="658906"/>
          <a:ext cx="10085294" cy="5284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03624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EB3D00-5BE7-9730-61A5-0A0568D26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9BB870CF-3132-EB8F-DD87-974B86FD3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47"/>
            <a:ext cx="12192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F110B95-9CDF-15E1-D34A-E72C4EBBFC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4" r="11560" b="32102"/>
          <a:stretch/>
        </p:blipFill>
        <p:spPr>
          <a:xfrm>
            <a:off x="8387862" y="4932015"/>
            <a:ext cx="3804132" cy="192598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A003F96-55B3-2C83-EEBB-4039DDA7EC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852" y="13447"/>
            <a:ext cx="2758226" cy="1120803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8E6B689-4429-7EA6-07AD-A80DB91ABE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7088588"/>
              </p:ext>
            </p:extLst>
          </p:nvPr>
        </p:nvGraphicFramePr>
        <p:xfrm>
          <a:off x="1116106" y="322729"/>
          <a:ext cx="9722223" cy="5756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093666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62D600-CECB-4BD0-4EC8-254F26B84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6917DA4F-B263-E795-B5F0-DFD7DBC31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47"/>
            <a:ext cx="12192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0AB1BF5-343D-DEA0-60E5-9D6608B6EA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4" r="11560" b="32102"/>
          <a:stretch/>
        </p:blipFill>
        <p:spPr>
          <a:xfrm>
            <a:off x="8387862" y="4932015"/>
            <a:ext cx="3804132" cy="192598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1732296-115E-285C-1E0E-DF0E84F831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852" y="13447"/>
            <a:ext cx="2758226" cy="1120803"/>
          </a:xfrm>
          <a:prstGeom prst="rect">
            <a:avLst/>
          </a:prstGeom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7F5D3440-2BD3-B952-E7F2-6E4972E548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7653637"/>
              </p:ext>
            </p:extLst>
          </p:nvPr>
        </p:nvGraphicFramePr>
        <p:xfrm>
          <a:off x="1196788" y="443753"/>
          <a:ext cx="9386047" cy="5755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71749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34DFE5-D795-8A74-A603-C97CB645D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4BCB2F90-C802-306F-E04D-8DF8E2A35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47"/>
            <a:ext cx="12192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F77A1FC-F549-B6EF-D78C-4CE0F8BB08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4" r="11560" b="32102"/>
          <a:stretch/>
        </p:blipFill>
        <p:spPr>
          <a:xfrm>
            <a:off x="8387862" y="4932015"/>
            <a:ext cx="3804132" cy="192598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DFC3093-BA03-1D88-F90A-AD3D17B925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852" y="13447"/>
            <a:ext cx="2758226" cy="112080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8A748FF-2354-EC17-4969-7A674D632D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98553"/>
            <a:ext cx="9144000" cy="725181"/>
          </a:xfrm>
        </p:spPr>
        <p:txBody>
          <a:bodyPr>
            <a:noAutofit/>
          </a:bodyPr>
          <a:lstStyle/>
          <a:p>
            <a:r>
              <a:rPr lang="es-MX" sz="4400" b="1" dirty="0">
                <a:latin typeface="Arial" panose="020B0604020202020204" pitchFamily="34" charset="0"/>
                <a:cs typeface="Arial" panose="020B0604020202020204" pitchFamily="34" charset="0"/>
              </a:rPr>
              <a:t>ORDEN DEL DÍA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E7CD94A-1C8D-F91B-D0FA-1A27B6F171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1965" y="1746227"/>
            <a:ext cx="9144000" cy="3521989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s-CO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Instalación y saludo de bienvenida. </a:t>
            </a:r>
            <a:endParaRPr lang="es-CO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s-CO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Llamado a lista y verificación de quórum</a:t>
            </a:r>
            <a:endParaRPr lang="es-CO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s-CO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Lectura y aprobación del orden del día</a:t>
            </a:r>
            <a:endParaRPr lang="es-CO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s-CO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Lectura y aprobación del acta anterior</a:t>
            </a:r>
            <a:endParaRPr lang="es-CO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s-CO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Presentación del Informe Ejecutivo de la gestión de la Oficina de Control Interno de Gestión para la vigencia 2024.</a:t>
            </a:r>
            <a:endParaRPr lang="es-CO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s-CO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Presentación del informe de evaluación por dependencias 2024. </a:t>
            </a:r>
            <a:endParaRPr lang="es-CO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s-CO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Presentación y solicitud de aprobación del Plan Anual de Auditoria - vigencia 2025.</a:t>
            </a:r>
            <a:endParaRPr lang="es-CO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CO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Proposiciones y varios</a:t>
            </a:r>
            <a:endParaRPr lang="es-CO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2600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CA39D4-95BF-45CF-2BA3-3CD356B37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6F9862A3-F727-4CE7-EDD3-4A3AD82871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47"/>
            <a:ext cx="12192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0D77EA8-79E7-638E-0040-FFBB9628AB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4" r="11560" b="32102"/>
          <a:stretch/>
        </p:blipFill>
        <p:spPr>
          <a:xfrm>
            <a:off x="8387862" y="4932015"/>
            <a:ext cx="3804132" cy="192598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D9C11FA-890F-F2F2-6B1F-B7D574B18C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852" y="13447"/>
            <a:ext cx="2758226" cy="1120803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6270131A-FE4B-DEDF-319A-B3F3774568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8303358"/>
              </p:ext>
            </p:extLst>
          </p:nvPr>
        </p:nvGraphicFramePr>
        <p:xfrm>
          <a:off x="524435" y="389965"/>
          <a:ext cx="11161059" cy="5689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961303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DB4871-8869-1168-C194-7F2402DF1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8DE9FD23-07D4-914E-1D0B-CE2DE2282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47"/>
            <a:ext cx="12192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7AF95DC-90B3-CC7A-AB3D-0D23DCB643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4" r="11560" b="32102"/>
          <a:stretch/>
        </p:blipFill>
        <p:spPr>
          <a:xfrm>
            <a:off x="8387862" y="4932015"/>
            <a:ext cx="3804132" cy="192598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E9AF7EA-0C62-21C0-A454-EB80A64250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852" y="13447"/>
            <a:ext cx="2758226" cy="1120803"/>
          </a:xfrm>
          <a:prstGeom prst="rect">
            <a:avLst/>
          </a:prstGeom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F13B29D-5FA8-5E32-DE41-4B8026C64F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964986"/>
              </p:ext>
            </p:extLst>
          </p:nvPr>
        </p:nvGraphicFramePr>
        <p:xfrm>
          <a:off x="1102659" y="363071"/>
          <a:ext cx="10381129" cy="6064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914647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C64A88-39AF-7AC4-B122-2C0EA9FC36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6E2AA0E-B437-AFB5-E324-6CF43B21B8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47"/>
            <a:ext cx="12192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AA97A7D-AF34-FF6E-4C6A-A7A1449F11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4" r="11560" b="32102"/>
          <a:stretch/>
        </p:blipFill>
        <p:spPr>
          <a:xfrm>
            <a:off x="8387862" y="4932015"/>
            <a:ext cx="3804132" cy="192598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1595BBC-3A80-E81D-1A70-65651D15E4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852" y="13447"/>
            <a:ext cx="2758226" cy="112080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94D826B-F49F-8F34-5B06-DE17DF9001DA}"/>
              </a:ext>
            </a:extLst>
          </p:cNvPr>
          <p:cNvSpPr txBox="1"/>
          <p:nvPr/>
        </p:nvSpPr>
        <p:spPr>
          <a:xfrm>
            <a:off x="1237729" y="2644170"/>
            <a:ext cx="93382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800" b="1" dirty="0">
                <a:latin typeface="Arial" panose="020B0604020202020204" pitchFamily="34" charset="0"/>
                <a:cs typeface="Arial" panose="020B0604020202020204" pitchFamily="34" charset="0"/>
              </a:rPr>
              <a:t>7. PLAN ANUAL DE AUDITORIA 2025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9719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872498-174D-7195-6D0B-FF7C636A7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7E81EB32-4F1F-0FE1-8594-CE1E9FF8F7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47"/>
            <a:ext cx="12192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06AE6F2-B158-CDA0-615A-17A640A9E0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4" r="11560" b="32102"/>
          <a:stretch/>
        </p:blipFill>
        <p:spPr>
          <a:xfrm>
            <a:off x="8387862" y="4932015"/>
            <a:ext cx="3804132" cy="192598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69DA0E8-EA5B-301B-2964-D15F7CFCD6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852" y="13447"/>
            <a:ext cx="2758226" cy="1120803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59F85A5D-6B77-DC3B-6EA0-B1E4D1B0049A}"/>
              </a:ext>
            </a:extLst>
          </p:cNvPr>
          <p:cNvSpPr txBox="1">
            <a:spLocks/>
          </p:cNvSpPr>
          <p:nvPr/>
        </p:nvSpPr>
        <p:spPr>
          <a:xfrm>
            <a:off x="1555615" y="1324449"/>
            <a:ext cx="9020350" cy="5256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000" b="1" dirty="0">
                <a:latin typeface="Arial" panose="020B0604020202020204" pitchFamily="34" charset="0"/>
                <a:cs typeface="Arial" panose="020B0604020202020204" pitchFamily="34" charset="0"/>
              </a:rPr>
              <a:t>OBJETIVO DEL PLAN ANUAL DE AUDITORIA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F21A526B-0336-FE9C-A788-62DDF639C9E3}"/>
              </a:ext>
            </a:extLst>
          </p:cNvPr>
          <p:cNvSpPr txBox="1">
            <a:spLocks/>
          </p:cNvSpPr>
          <p:nvPr/>
        </p:nvSpPr>
        <p:spPr>
          <a:xfrm>
            <a:off x="1187824" y="2240133"/>
            <a:ext cx="9816352" cy="26918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O" sz="3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Planificar las actividades que realizara la Oficina de Control Interno de Gestión con su equipo de trabajo, para evaluar y mejorar la eficacia de los controles en los diferentes procesos de la Administración Departamental. 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2299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BA65CE-2A4D-9D73-A75A-8AC647EAF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9784EDD0-A7B3-E55D-3213-CC15218BB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47"/>
            <a:ext cx="12192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6D4F245-96E4-7FAF-FEFE-9FA541C30E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4" r="11560" b="32102"/>
          <a:stretch/>
        </p:blipFill>
        <p:spPr>
          <a:xfrm>
            <a:off x="8387862" y="4932015"/>
            <a:ext cx="3804132" cy="192598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BB2977D-ED16-A95A-8D70-71CAFB3A5C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852" y="13447"/>
            <a:ext cx="2758226" cy="1120803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BE46A3AC-71E8-4042-5B04-615FF04BF27D}"/>
              </a:ext>
            </a:extLst>
          </p:cNvPr>
          <p:cNvSpPr txBox="1">
            <a:spLocks/>
          </p:cNvSpPr>
          <p:nvPr/>
        </p:nvSpPr>
        <p:spPr>
          <a:xfrm>
            <a:off x="1315411" y="961097"/>
            <a:ext cx="9730695" cy="10073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FASES PARA LA ELABORACION DEL PLAN ANUAL DE AUDITORIA 2025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4D9881E3-2776-65F9-4FD3-D5F61BF695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210390"/>
              </p:ext>
            </p:extLst>
          </p:nvPr>
        </p:nvGraphicFramePr>
        <p:xfrm>
          <a:off x="1624691" y="2102956"/>
          <a:ext cx="9420995" cy="3883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5572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6F6387-84CC-BB35-591C-DD22830F0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46D37F58-AE80-F149-53F2-50B15BBBC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894"/>
            <a:ext cx="12192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B798D43-CE32-569A-46C2-3267AB27A9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4" r="11560" b="32102"/>
          <a:stretch/>
        </p:blipFill>
        <p:spPr>
          <a:xfrm>
            <a:off x="8387862" y="4932015"/>
            <a:ext cx="3804132" cy="192598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3D7889D-388F-DB0D-2C4B-FA72472098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852" y="13447"/>
            <a:ext cx="2758226" cy="112080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A7539CF-CC9F-A30C-F736-FFF3FDE069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565" y="954741"/>
            <a:ext cx="11080376" cy="492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9890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9CC6F8-2624-1877-55E1-E3378BCF4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4B6A348C-7001-1A0B-6A26-8F87463A1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49B38E5-6E6F-805D-8EE1-776E3839AB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4" r="11560" b="32102"/>
          <a:stretch/>
        </p:blipFill>
        <p:spPr>
          <a:xfrm>
            <a:off x="8387862" y="4932015"/>
            <a:ext cx="3804132" cy="192598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D0C7AB1-C0FB-E318-6864-7FC53CD10C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852" y="13447"/>
            <a:ext cx="2758226" cy="112080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578A96F-BB8F-95B7-CBED-898A7065AC2D}"/>
              </a:ext>
            </a:extLst>
          </p:cNvPr>
          <p:cNvSpPr txBox="1"/>
          <p:nvPr/>
        </p:nvSpPr>
        <p:spPr>
          <a:xfrm>
            <a:off x="1963270" y="2754538"/>
            <a:ext cx="821615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5000" b="1" dirty="0"/>
              <a:t>8. PROPOSICIONES Y VARIOS</a:t>
            </a:r>
          </a:p>
        </p:txBody>
      </p:sp>
    </p:spTree>
    <p:extLst>
      <p:ext uri="{BB962C8B-B14F-4D97-AF65-F5344CB8AC3E}">
        <p14:creationId xmlns:p14="http://schemas.microsoft.com/office/powerpoint/2010/main" val="31358724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A234F5-8FC5-2BA5-3BEF-8ACBE5EE0B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E75DAE66-8FB7-439C-941D-F38B251F40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47"/>
            <a:ext cx="12192000" cy="68580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599D359-D3DF-DD17-B668-F7BE015857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93" b="51231"/>
          <a:stretch/>
        </p:blipFill>
        <p:spPr>
          <a:xfrm>
            <a:off x="7776518" y="4417853"/>
            <a:ext cx="4415481" cy="2453594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B8A52825-5309-5A27-1C66-5D8520B5E317}"/>
              </a:ext>
            </a:extLst>
          </p:cNvPr>
          <p:cNvSpPr txBox="1">
            <a:spLocks/>
          </p:cNvSpPr>
          <p:nvPr/>
        </p:nvSpPr>
        <p:spPr>
          <a:xfrm>
            <a:off x="605119" y="2253585"/>
            <a:ext cx="6481482" cy="2011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ES" sz="8000" b="1" dirty="0">
                <a:latin typeface="Arial" panose="020B0604020202020204" pitchFamily="34" charset="0"/>
                <a:cs typeface="Arial" panose="020B0604020202020204" pitchFamily="34" charset="0"/>
              </a:rPr>
              <a:t>¡GRACIAS!</a:t>
            </a:r>
            <a:endParaRPr lang="en-US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960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8723F-89D9-A46D-FE01-419D924CB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C02E8150-11F0-ED92-50EB-1E481CDD5A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47"/>
            <a:ext cx="12192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02C8AE9-B328-0979-2097-AB26EC0C7F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4" r="11560" b="32102"/>
          <a:stretch/>
        </p:blipFill>
        <p:spPr>
          <a:xfrm>
            <a:off x="8387862" y="4932015"/>
            <a:ext cx="3804132" cy="192598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4320794-F883-0E1C-8C65-09A1D33AC0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852" y="13447"/>
            <a:ext cx="2758226" cy="1120803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0616E5F3-8875-E998-FB83-4B17F58C87DD}"/>
              </a:ext>
            </a:extLst>
          </p:cNvPr>
          <p:cNvSpPr txBox="1">
            <a:spLocks/>
          </p:cNvSpPr>
          <p:nvPr/>
        </p:nvSpPr>
        <p:spPr>
          <a:xfrm>
            <a:off x="1145928" y="468257"/>
            <a:ext cx="9144000" cy="13387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b="1" dirty="0">
                <a:latin typeface="Arial" panose="020B0604020202020204" pitchFamily="34" charset="0"/>
                <a:cs typeface="Arial" panose="020B0604020202020204" pitchFamily="34" charset="0"/>
              </a:rPr>
              <a:t>LLAMADO A LISTA  </a:t>
            </a:r>
            <a:br>
              <a:rPr lang="es-MX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4000" b="1" dirty="0">
                <a:latin typeface="Arial" panose="020B0604020202020204" pitchFamily="34" charset="0"/>
                <a:cs typeface="Arial" panose="020B0604020202020204" pitchFamily="34" charset="0"/>
              </a:rPr>
              <a:t>VERIFICACIÓN DE QUORUM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A967E506-1FE0-E07C-9817-4EE2F97513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5928" y="2066051"/>
            <a:ext cx="7531652" cy="4227344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es-CO" sz="2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Gobernador</a:t>
            </a:r>
          </a:p>
          <a:p>
            <a:pPr marL="342900" lvl="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es-CO" sz="2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Secretaria de Planeaci</a:t>
            </a:r>
            <a:r>
              <a:rPr lang="es-CO" sz="2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ón Departamental</a:t>
            </a:r>
          </a:p>
          <a:p>
            <a:pPr marL="342900" lvl="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es-CO" sz="2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Secretario TIC , </a:t>
            </a:r>
            <a:r>
              <a:rPr lang="es-CO" sz="2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s-CO" sz="2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nnovación </a:t>
            </a:r>
            <a:r>
              <a:rPr lang="es-CO" sz="2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</a:t>
            </a:r>
            <a:r>
              <a:rPr lang="es-CO" sz="2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Gobierno Abierto </a:t>
            </a:r>
          </a:p>
          <a:p>
            <a:pPr marL="342900" lvl="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es-CO" sz="2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Secretario de Hacienda</a:t>
            </a:r>
          </a:p>
          <a:p>
            <a:pPr marL="342900" lvl="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es-CO" sz="2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Jefe Oficina Asesora Jurídica </a:t>
            </a:r>
            <a:endParaRPr lang="es-CO" sz="2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es-CO" sz="2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Secretario de Educación </a:t>
            </a:r>
          </a:p>
          <a:p>
            <a:pPr marL="342900" lvl="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es-CO" sz="2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Secretaria General</a:t>
            </a:r>
          </a:p>
          <a:p>
            <a:pPr marL="342900" lvl="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es-CO" sz="2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Asesor de Despa</a:t>
            </a:r>
            <a:r>
              <a:rPr lang="es-CO" sz="2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endParaRPr lang="es-CO" sz="2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677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7B3081-D233-837F-E34B-9F243F92C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D8EB05F-0AAB-A107-8B14-8ED1F0180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47"/>
            <a:ext cx="12192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BC7077D-CEC5-1D74-DAEC-4561EB696D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4" r="11560" b="32102"/>
          <a:stretch/>
        </p:blipFill>
        <p:spPr>
          <a:xfrm>
            <a:off x="8387862" y="4932015"/>
            <a:ext cx="3804132" cy="192598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C0CE9C5-424E-3FC0-34AE-CEE0FFC50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852" y="13447"/>
            <a:ext cx="2758226" cy="112080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F094A1F-1A93-F9E9-8787-3E9E5D8A2D51}"/>
              </a:ext>
            </a:extLst>
          </p:cNvPr>
          <p:cNvSpPr txBox="1"/>
          <p:nvPr/>
        </p:nvSpPr>
        <p:spPr>
          <a:xfrm>
            <a:off x="1237729" y="3000054"/>
            <a:ext cx="933823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5000" b="1" dirty="0">
                <a:latin typeface="Arial" panose="020B0604020202020204" pitchFamily="34" charset="0"/>
                <a:cs typeface="Arial" panose="020B0604020202020204" pitchFamily="34" charset="0"/>
              </a:rPr>
              <a:t>5. INFORME DE GESTIÓN VIGENCIA 2024</a:t>
            </a:r>
            <a:endParaRPr lang="en-US" sz="5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764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7FBB3D-024E-D142-87D0-87CB2D942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69252A3F-9C2D-132E-D649-3234FFFE1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53"/>
            <a:ext cx="12192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83A927F-F905-2409-3F2F-A59518E9E7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4" r="11560" b="32102"/>
          <a:stretch/>
        </p:blipFill>
        <p:spPr>
          <a:xfrm>
            <a:off x="8387862" y="4932015"/>
            <a:ext cx="3804132" cy="192598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6B3B521-B0BF-0CA7-BC52-F25F31485C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852" y="13447"/>
            <a:ext cx="2758226" cy="112080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B698279-4AB3-31FE-A78F-A563338C5BB3}"/>
              </a:ext>
            </a:extLst>
          </p:cNvPr>
          <p:cNvSpPr txBox="1"/>
          <p:nvPr/>
        </p:nvSpPr>
        <p:spPr>
          <a:xfrm>
            <a:off x="1098029" y="1047974"/>
            <a:ext cx="93382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000" b="1" dirty="0">
                <a:latin typeface="Arial" panose="020B0604020202020204" pitchFamily="34" charset="0"/>
                <a:cs typeface="Arial" panose="020B0604020202020204" pitchFamily="34" charset="0"/>
              </a:rPr>
              <a:t>ROLES DE LA OFICINA DE CONTROL INTERNO DE GESTIÓN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33795AF9-156B-4441-E20C-87784931F423}"/>
              </a:ext>
            </a:extLst>
          </p:cNvPr>
          <p:cNvGraphicFramePr/>
          <p:nvPr/>
        </p:nvGraphicFramePr>
        <p:xfrm>
          <a:off x="742653" y="2712304"/>
          <a:ext cx="10048987" cy="2254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674382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BEC033-4BAA-901F-89A0-9BE3C1274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4F68845F-446A-052D-1AAA-7FCB3C09A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47"/>
            <a:ext cx="12192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AD7D7E8-B475-78FF-A69F-53CDA31647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4" r="11560" b="32102"/>
          <a:stretch/>
        </p:blipFill>
        <p:spPr>
          <a:xfrm>
            <a:off x="8387862" y="4932015"/>
            <a:ext cx="3804132" cy="192598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F70FE1D-AE33-6B62-FA60-85DCF56B3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852" y="13447"/>
            <a:ext cx="2758226" cy="112080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7C022FA-0C10-760C-6B04-3FA1A7B9F431}"/>
              </a:ext>
            </a:extLst>
          </p:cNvPr>
          <p:cNvSpPr txBox="1"/>
          <p:nvPr/>
        </p:nvSpPr>
        <p:spPr>
          <a:xfrm>
            <a:off x="1237729" y="2657617"/>
            <a:ext cx="93382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800" b="1" dirty="0">
                <a:latin typeface="Arial" panose="020B0604020202020204" pitchFamily="34" charset="0"/>
                <a:cs typeface="Arial" panose="020B0604020202020204" pitchFamily="34" charset="0"/>
              </a:rPr>
              <a:t>ROL DE LIDERAZGO ESTRATEGICO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40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27A50A-3FC1-FF0C-DD45-C2805FB76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65F74974-0118-C38C-7EB3-436D5A73F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158175D-4B8D-C039-58CF-A7F8FCA9E5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4" r="11560" b="32102"/>
          <a:stretch/>
        </p:blipFill>
        <p:spPr>
          <a:xfrm>
            <a:off x="8387862" y="4932015"/>
            <a:ext cx="3804132" cy="192598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F0569FF-F5A1-3DC7-9A06-0ACE8E57CE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852" y="13447"/>
            <a:ext cx="2758226" cy="112080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11CC9E4-C9EB-47BA-DDE2-7C28D630ACE8}"/>
              </a:ext>
            </a:extLst>
          </p:cNvPr>
          <p:cNvSpPr txBox="1"/>
          <p:nvPr/>
        </p:nvSpPr>
        <p:spPr>
          <a:xfrm>
            <a:off x="844923" y="1268995"/>
            <a:ext cx="10502153" cy="3528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s-CO" sz="3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 Oficina de Control Interno es soporte estratégico para la toma de decisiones del representante legal y lideres de procesos, mediante la presentación de informes, manejo de información estratégica y alertas oportunas ante cambios normativos y de gestión que puedan retardar el cumplimiento de los objetivos de la Administración Departamental.</a:t>
            </a:r>
            <a:endParaRPr lang="es-CO" sz="3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es-CO" sz="3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57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543F8-8413-042F-0E02-EA20C1C4C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E1FC1849-C5F6-5BD6-D4B9-460013D1D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AA094C7-D4EE-09B3-4A97-2381EC6AC4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4" r="11560" b="32102"/>
          <a:stretch/>
        </p:blipFill>
        <p:spPr>
          <a:xfrm>
            <a:off x="8387862" y="4932015"/>
            <a:ext cx="3804132" cy="192598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1363A0C-7551-B67B-D65F-D1F422A252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852" y="13447"/>
            <a:ext cx="2758226" cy="112080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60FCD54-5ED3-56AD-D163-682A3F6AB322}"/>
              </a:ext>
            </a:extLst>
          </p:cNvPr>
          <p:cNvSpPr txBox="1"/>
          <p:nvPr/>
        </p:nvSpPr>
        <p:spPr>
          <a:xfrm>
            <a:off x="527958" y="316700"/>
            <a:ext cx="104648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CO" sz="3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ACTUACIONES REALIZADAS</a:t>
            </a:r>
          </a:p>
          <a:p>
            <a:pPr lvl="0" algn="ctr"/>
            <a:endParaRPr lang="es-CO" sz="30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 algn="ctr"/>
            <a:r>
              <a:rPr lang="es-CO" sz="3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ASISTENCIA A LOS </a:t>
            </a:r>
            <a:r>
              <a:rPr lang="es-CO" sz="30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DIFERENTES</a:t>
            </a:r>
            <a:r>
              <a:rPr lang="es-CO" sz="3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COMITÉS</a:t>
            </a:r>
            <a:r>
              <a:rPr lang="es-CO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es-CO" sz="3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6A09CA7-5263-B8CC-D3C1-564DC34EC36F}"/>
              </a:ext>
            </a:extLst>
          </p:cNvPr>
          <p:cNvSpPr txBox="1"/>
          <p:nvPr/>
        </p:nvSpPr>
        <p:spPr>
          <a:xfrm>
            <a:off x="1758202" y="1952442"/>
            <a:ext cx="7574055" cy="3525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CO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Comité de Conciliación</a:t>
            </a:r>
            <a:endParaRPr lang="es-CO" sz="3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CO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Comité de Bajas</a:t>
            </a:r>
            <a:endParaRPr lang="es-CO" sz="3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CO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Comité Depuración Contable</a:t>
            </a:r>
            <a:endParaRPr lang="es-CO" sz="3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CO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Comité Gestión y Desempeño</a:t>
            </a:r>
            <a:endParaRPr lang="es-CO" sz="3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CO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Comité de Reorganización Administrativa</a:t>
            </a:r>
            <a:endParaRPr lang="es-CO" sz="3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CO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Comité Territorial de Archivo </a:t>
            </a:r>
            <a:endParaRPr lang="es-CO" sz="3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CO" sz="3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Comité Departamental de Auditoría</a:t>
            </a:r>
            <a:endParaRPr lang="es-CO" sz="3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9262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21200</TotalTime>
  <Words>1045</Words>
  <Application>Microsoft Office PowerPoint</Application>
  <PresentationFormat>Panorámica</PresentationFormat>
  <Paragraphs>181</Paragraphs>
  <Slides>37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7" baseType="lpstr">
      <vt:lpstr>Aptos</vt:lpstr>
      <vt:lpstr>Arial</vt:lpstr>
      <vt:lpstr>Calibri</vt:lpstr>
      <vt:lpstr>Calibri Light</vt:lpstr>
      <vt:lpstr>Montserrat</vt:lpstr>
      <vt:lpstr>Noto Sans Symbols</vt:lpstr>
      <vt:lpstr>Symbol</vt:lpstr>
      <vt:lpstr>Times New Roman</vt:lpstr>
      <vt:lpstr>Wingdings</vt:lpstr>
      <vt:lpstr>Tema de Office</vt:lpstr>
      <vt:lpstr>Presentación de PowerPoint</vt:lpstr>
      <vt:lpstr>Presentación de PowerPoint</vt:lpstr>
      <vt:lpstr>ORDEN DEL DÍA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Armando rosero garcia</dc:creator>
  <cp:lastModifiedBy>Autor</cp:lastModifiedBy>
  <cp:revision>106</cp:revision>
  <cp:lastPrinted>2024-11-28T21:33:27Z</cp:lastPrinted>
  <dcterms:created xsi:type="dcterms:W3CDTF">2023-12-07T08:07:07Z</dcterms:created>
  <dcterms:modified xsi:type="dcterms:W3CDTF">2025-03-28T14:19:37Z</dcterms:modified>
</cp:coreProperties>
</file>