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6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7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8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9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10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11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12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13.xml" ContentType="application/vnd.openxmlformats-officedocument.themeOverr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14.xml" ContentType="application/vnd.openxmlformats-officedocument.themeOverr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15.xml" ContentType="application/vnd.openxmlformats-officedocument.themeOverr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theme/themeOverride16.xml" ContentType="application/vnd.openxmlformats-officedocument.themeOverrid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theme/themeOverride17.xml" ContentType="application/vnd.openxmlformats-officedocument.themeOverride+xml"/>
  <Override PartName="/ppt/charts/chart58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9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60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theme/themeOverride18.xml" ContentType="application/vnd.openxmlformats-officedocument.themeOverride+xml"/>
  <Override PartName="/ppt/charts/chart61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2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3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theme/themeOverride19.xml" ContentType="application/vnd.openxmlformats-officedocument.themeOverride+xml"/>
  <Override PartName="/ppt/charts/chart64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5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6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theme/themeOverride20.xml" ContentType="application/vnd.openxmlformats-officedocument.themeOverride+xml"/>
  <Override PartName="/ppt/charts/chart67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theme/themeOverride21.xml" ContentType="application/vnd.openxmlformats-officedocument.themeOverride+xml"/>
  <Override PartName="/ppt/charts/chart68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theme/themeOverride22.xml" ContentType="application/vnd.openxmlformats-officedocument.themeOverride+xml"/>
  <Override PartName="/ppt/charts/chart69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theme/themeOverride23.xml" ContentType="application/vnd.openxmlformats-officedocument.themeOverride+xml"/>
  <Override PartName="/ppt/charts/chart70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theme/themeOverride24.xml" ContentType="application/vnd.openxmlformats-officedocument.themeOverride+xml"/>
  <Override PartName="/ppt/charts/chart71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theme/themeOverride25.xml" ContentType="application/vnd.openxmlformats-officedocument.themeOverride+xml"/>
  <Override PartName="/ppt/charts/chart72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charts/chart73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charts/chart74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theme/themeOverride26.xml" ContentType="application/vnd.openxmlformats-officedocument.themeOverride+xml"/>
  <Override PartName="/ppt/charts/chart75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theme/themeOverride27.xml" ContentType="application/vnd.openxmlformats-officedocument.themeOverride+xml"/>
  <Override PartName="/ppt/charts/chart76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theme/themeOverride28.xml" ContentType="application/vnd.openxmlformats-officedocument.themeOverride+xml"/>
  <Override PartName="/ppt/charts/chart77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theme/themeOverride29.xml" ContentType="application/vnd.openxmlformats-officedocument.themeOverride+xml"/>
  <Override PartName="/ppt/charts/chart78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charts/chart79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charts/chart80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charts/chart81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ppt/theme/themeOverride30.xml" ContentType="application/vnd.openxmlformats-officedocument.themeOverride+xml"/>
  <Override PartName="/ppt/charts/chart82.xml" ContentType="application/vnd.openxmlformats-officedocument.drawingml.chart+xml"/>
  <Override PartName="/ppt/charts/style82.xml" ContentType="application/vnd.ms-office.chartstyle+xml"/>
  <Override PartName="/ppt/charts/colors82.xml" ContentType="application/vnd.ms-office.chartcolorstyle+xml"/>
  <Override PartName="/ppt/theme/themeOverride31.xml" ContentType="application/vnd.openxmlformats-officedocument.themeOverride+xml"/>
  <Override PartName="/ppt/charts/chart83.xml" ContentType="application/vnd.openxmlformats-officedocument.drawingml.chart+xml"/>
  <Override PartName="/ppt/charts/style83.xml" ContentType="application/vnd.ms-office.chartstyle+xml"/>
  <Override PartName="/ppt/charts/colors83.xml" ContentType="application/vnd.ms-office.chartcolorstyle+xml"/>
  <Override PartName="/ppt/theme/themeOverride32.xml" ContentType="application/vnd.openxmlformats-officedocument.themeOverride+xml"/>
  <Override PartName="/ppt/charts/chart84.xml" ContentType="application/vnd.openxmlformats-officedocument.drawingml.chart+xml"/>
  <Override PartName="/ppt/charts/style84.xml" ContentType="application/vnd.ms-office.chartstyle+xml"/>
  <Override PartName="/ppt/charts/colors84.xml" ContentType="application/vnd.ms-office.chartcolorstyle+xml"/>
  <Override PartName="/ppt/theme/themeOverride33.xml" ContentType="application/vnd.openxmlformats-officedocument.themeOverride+xml"/>
  <Override PartName="/ppt/charts/chart85.xml" ContentType="application/vnd.openxmlformats-officedocument.drawingml.chart+xml"/>
  <Override PartName="/ppt/charts/style85.xml" ContentType="application/vnd.ms-office.chartstyle+xml"/>
  <Override PartName="/ppt/charts/colors85.xml" ContentType="application/vnd.ms-office.chartcolorstyle+xml"/>
  <Override PartName="/ppt/theme/themeOverride34.xml" ContentType="application/vnd.openxmlformats-officedocument.themeOverride+xml"/>
  <Override PartName="/ppt/charts/chart86.xml" ContentType="application/vnd.openxmlformats-officedocument.drawingml.chart+xml"/>
  <Override PartName="/ppt/charts/style86.xml" ContentType="application/vnd.ms-office.chartstyle+xml"/>
  <Override PartName="/ppt/charts/colors86.xml" ContentType="application/vnd.ms-office.chartcolorstyle+xml"/>
  <Override PartName="/ppt/theme/themeOverride35.xml" ContentType="application/vnd.openxmlformats-officedocument.themeOverride+xml"/>
  <Override PartName="/ppt/charts/chart87.xml" ContentType="application/vnd.openxmlformats-officedocument.drawingml.chart+xml"/>
  <Override PartName="/ppt/charts/style87.xml" ContentType="application/vnd.ms-office.chartstyle+xml"/>
  <Override PartName="/ppt/charts/colors87.xml" ContentType="application/vnd.ms-office.chartcolorstyle+xml"/>
  <Override PartName="/ppt/theme/themeOverride36.xml" ContentType="application/vnd.openxmlformats-officedocument.themeOverride+xml"/>
  <Override PartName="/ppt/charts/chart88.xml" ContentType="application/vnd.openxmlformats-officedocument.drawingml.chart+xml"/>
  <Override PartName="/ppt/charts/style88.xml" ContentType="application/vnd.ms-office.chartstyle+xml"/>
  <Override PartName="/ppt/charts/colors88.xml" ContentType="application/vnd.ms-office.chartcolorstyle+xml"/>
  <Override PartName="/ppt/charts/chart89.xml" ContentType="application/vnd.openxmlformats-officedocument.drawingml.chart+xml"/>
  <Override PartName="/ppt/charts/style89.xml" ContentType="application/vnd.ms-office.chartstyle+xml"/>
  <Override PartName="/ppt/charts/colors89.xml" ContentType="application/vnd.ms-office.chartcolorstyle+xml"/>
  <Override PartName="/ppt/charts/chart90.xml" ContentType="application/vnd.openxmlformats-officedocument.drawingml.chart+xml"/>
  <Override PartName="/ppt/charts/style90.xml" ContentType="application/vnd.ms-office.chartstyle+xml"/>
  <Override PartName="/ppt/charts/colors90.xml" ContentType="application/vnd.ms-office.chartcolorstyle+xml"/>
  <Override PartName="/ppt/theme/themeOverride37.xml" ContentType="application/vnd.openxmlformats-officedocument.themeOverride+xml"/>
  <Override PartName="/ppt/charts/chart91.xml" ContentType="application/vnd.openxmlformats-officedocument.drawingml.chart+xml"/>
  <Override PartName="/ppt/charts/style91.xml" ContentType="application/vnd.ms-office.chartstyle+xml"/>
  <Override PartName="/ppt/charts/colors91.xml" ContentType="application/vnd.ms-office.chartcolorstyle+xml"/>
  <Override PartName="/ppt/theme/themeOverride38.xml" ContentType="application/vnd.openxmlformats-officedocument.themeOverride+xml"/>
  <Override PartName="/ppt/charts/chart92.xml" ContentType="application/vnd.openxmlformats-officedocument.drawingml.chart+xml"/>
  <Override PartName="/ppt/charts/style92.xml" ContentType="application/vnd.ms-office.chartstyle+xml"/>
  <Override PartName="/ppt/charts/colors92.xml" ContentType="application/vnd.ms-office.chartcolorstyle+xml"/>
  <Override PartName="/ppt/theme/themeOverride39.xml" ContentType="application/vnd.openxmlformats-officedocument.themeOverride+xml"/>
  <Override PartName="/ppt/charts/chart93.xml" ContentType="application/vnd.openxmlformats-officedocument.drawingml.chart+xml"/>
  <Override PartName="/ppt/charts/style93.xml" ContentType="application/vnd.ms-office.chartstyle+xml"/>
  <Override PartName="/ppt/charts/colors93.xml" ContentType="application/vnd.ms-office.chartcolorstyle+xml"/>
  <Override PartName="/ppt/theme/themeOverride40.xml" ContentType="application/vnd.openxmlformats-officedocument.themeOverride+xml"/>
  <Override PartName="/ppt/charts/chart94.xml" ContentType="application/vnd.openxmlformats-officedocument.drawingml.chart+xml"/>
  <Override PartName="/ppt/charts/style94.xml" ContentType="application/vnd.ms-office.chartstyle+xml"/>
  <Override PartName="/ppt/charts/colors94.xml" ContentType="application/vnd.ms-office.chartcolorstyle+xml"/>
  <Override PartName="/ppt/theme/themeOverride41.xml" ContentType="application/vnd.openxmlformats-officedocument.themeOverride+xml"/>
  <Override PartName="/ppt/charts/chart95.xml" ContentType="application/vnd.openxmlformats-officedocument.drawingml.chart+xml"/>
  <Override PartName="/ppt/charts/style95.xml" ContentType="application/vnd.ms-office.chartstyle+xml"/>
  <Override PartName="/ppt/charts/colors95.xml" ContentType="application/vnd.ms-office.chartcolorstyle+xml"/>
  <Override PartName="/ppt/theme/themeOverride42.xml" ContentType="application/vnd.openxmlformats-officedocument.themeOverride+xml"/>
  <Override PartName="/ppt/charts/chart96.xml" ContentType="application/vnd.openxmlformats-officedocument.drawingml.chart+xml"/>
  <Override PartName="/ppt/charts/style96.xml" ContentType="application/vnd.ms-office.chartstyle+xml"/>
  <Override PartName="/ppt/charts/colors96.xml" ContentType="application/vnd.ms-office.chartcolorstyle+xml"/>
  <Override PartName="/ppt/theme/themeOverride43.xml" ContentType="application/vnd.openxmlformats-officedocument.themeOverride+xml"/>
  <Override PartName="/ppt/charts/chart97.xml" ContentType="application/vnd.openxmlformats-officedocument.drawingml.chart+xml"/>
  <Override PartName="/ppt/charts/style97.xml" ContentType="application/vnd.ms-office.chartstyle+xml"/>
  <Override PartName="/ppt/charts/colors97.xml" ContentType="application/vnd.ms-office.chartcolorstyle+xml"/>
  <Override PartName="/ppt/theme/themeOverride44.xml" ContentType="application/vnd.openxmlformats-officedocument.themeOverride+xml"/>
  <Override PartName="/ppt/charts/chart98.xml" ContentType="application/vnd.openxmlformats-officedocument.drawingml.chart+xml"/>
  <Override PartName="/ppt/theme/themeOverride45.xml" ContentType="application/vnd.openxmlformats-officedocument.themeOverride+xml"/>
  <Override PartName="/ppt/charts/chart99.xml" ContentType="application/vnd.openxmlformats-officedocument.drawingml.chart+xml"/>
  <Override PartName="/ppt/charts/style98.xml" ContentType="application/vnd.ms-office.chartstyle+xml"/>
  <Override PartName="/ppt/charts/colors98.xml" ContentType="application/vnd.ms-office.chartcolorstyle+xml"/>
  <Override PartName="/ppt/theme/themeOverride46.xml" ContentType="application/vnd.openxmlformats-officedocument.themeOverride+xml"/>
  <Override PartName="/ppt/charts/chart100.xml" ContentType="application/vnd.openxmlformats-officedocument.drawingml.chart+xml"/>
  <Override PartName="/ppt/charts/style99.xml" ContentType="application/vnd.ms-office.chartstyle+xml"/>
  <Override PartName="/ppt/charts/colors99.xml" ContentType="application/vnd.ms-office.chartcolorstyle+xml"/>
  <Override PartName="/ppt/theme/themeOverride47.xml" ContentType="application/vnd.openxmlformats-officedocument.themeOverride+xml"/>
  <Override PartName="/ppt/charts/chart101.xml" ContentType="application/vnd.openxmlformats-officedocument.drawingml.chart+xml"/>
  <Override PartName="/ppt/theme/themeOverride48.xml" ContentType="application/vnd.openxmlformats-officedocument.themeOverride+xml"/>
  <Override PartName="/ppt/charts/chart102.xml" ContentType="application/vnd.openxmlformats-officedocument.drawingml.chart+xml"/>
  <Override PartName="/ppt/charts/style100.xml" ContentType="application/vnd.ms-office.chartstyle+xml"/>
  <Override PartName="/ppt/charts/colors100.xml" ContentType="application/vnd.ms-office.chartcolorstyle+xml"/>
  <Override PartName="/ppt/theme/themeOverride49.xml" ContentType="application/vnd.openxmlformats-officedocument.themeOverride+xml"/>
  <Override PartName="/ppt/charts/chart103.xml" ContentType="application/vnd.openxmlformats-officedocument.drawingml.chart+xml"/>
  <Override PartName="/ppt/charts/style101.xml" ContentType="application/vnd.ms-office.chartstyle+xml"/>
  <Override PartName="/ppt/charts/colors101.xml" ContentType="application/vnd.ms-office.chartcolorstyle+xml"/>
  <Override PartName="/ppt/theme/themeOverride50.xml" ContentType="application/vnd.openxmlformats-officedocument.themeOverride+xml"/>
  <Override PartName="/ppt/charts/chart104.xml" ContentType="application/vnd.openxmlformats-officedocument.drawingml.chart+xml"/>
  <Override PartName="/ppt/theme/themeOverride51.xml" ContentType="application/vnd.openxmlformats-officedocument.themeOverride+xml"/>
  <Override PartName="/ppt/charts/chart105.xml" ContentType="application/vnd.openxmlformats-officedocument.drawingml.chart+xml"/>
  <Override PartName="/ppt/charts/style102.xml" ContentType="application/vnd.ms-office.chartstyle+xml"/>
  <Override PartName="/ppt/charts/colors102.xml" ContentType="application/vnd.ms-office.chartcolorstyle+xml"/>
  <Override PartName="/ppt/theme/themeOverride52.xml" ContentType="application/vnd.openxmlformats-officedocument.themeOverride+xml"/>
  <Override PartName="/ppt/charts/chart106.xml" ContentType="application/vnd.openxmlformats-officedocument.drawingml.chart+xml"/>
  <Override PartName="/ppt/charts/style103.xml" ContentType="application/vnd.ms-office.chartstyle+xml"/>
  <Override PartName="/ppt/charts/colors103.xml" ContentType="application/vnd.ms-office.chartcolorstyle+xml"/>
  <Override PartName="/ppt/charts/chart107.xml" ContentType="application/vnd.openxmlformats-officedocument.drawingml.chart+xml"/>
  <Override PartName="/ppt/charts/style104.xml" ContentType="application/vnd.ms-office.chartstyle+xml"/>
  <Override PartName="/ppt/charts/colors104.xml" ContentType="application/vnd.ms-office.chartcolorstyle+xml"/>
  <Override PartName="/ppt/charts/chart108.xml" ContentType="application/vnd.openxmlformats-officedocument.drawingml.chart+xml"/>
  <Override PartName="/ppt/charts/style105.xml" ContentType="application/vnd.ms-office.chartstyle+xml"/>
  <Override PartName="/ppt/charts/colors105.xml" ContentType="application/vnd.ms-office.chartcolorstyle+xml"/>
  <Override PartName="/ppt/theme/themeOverride53.xml" ContentType="application/vnd.openxmlformats-officedocument.themeOverride+xml"/>
  <Override PartName="/ppt/charts/chart109.xml" ContentType="application/vnd.openxmlformats-officedocument.drawingml.chart+xml"/>
  <Override PartName="/ppt/charts/style106.xml" ContentType="application/vnd.ms-office.chartstyle+xml"/>
  <Override PartName="/ppt/charts/colors106.xml" ContentType="application/vnd.ms-office.chartcolorstyle+xml"/>
  <Override PartName="/ppt/theme/themeOverride54.xml" ContentType="application/vnd.openxmlformats-officedocument.themeOverride+xml"/>
  <Override PartName="/ppt/charts/chart110.xml" ContentType="application/vnd.openxmlformats-officedocument.drawingml.chart+xml"/>
  <Override PartName="/ppt/charts/style107.xml" ContentType="application/vnd.ms-office.chartstyle+xml"/>
  <Override PartName="/ppt/charts/colors107.xml" ContentType="application/vnd.ms-office.chartcolorstyle+xml"/>
  <Override PartName="/ppt/theme/themeOverride55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7" r:id="rId2"/>
    <p:sldId id="474" r:id="rId3"/>
    <p:sldId id="476" r:id="rId4"/>
    <p:sldId id="270" r:id="rId5"/>
    <p:sldId id="501" r:id="rId6"/>
    <p:sldId id="406" r:id="rId7"/>
    <p:sldId id="423" r:id="rId8"/>
    <p:sldId id="341" r:id="rId9"/>
    <p:sldId id="484" r:id="rId10"/>
    <p:sldId id="481" r:id="rId11"/>
    <p:sldId id="431" r:id="rId12"/>
    <p:sldId id="334" r:id="rId13"/>
    <p:sldId id="486" r:id="rId14"/>
    <p:sldId id="344" r:id="rId15"/>
    <p:sldId id="496" r:id="rId16"/>
    <p:sldId id="487" r:id="rId17"/>
    <p:sldId id="469" r:id="rId18"/>
    <p:sldId id="420" r:id="rId19"/>
    <p:sldId id="345" r:id="rId20"/>
    <p:sldId id="490" r:id="rId21"/>
    <p:sldId id="347" r:id="rId22"/>
    <p:sldId id="424" r:id="rId23"/>
    <p:sldId id="348" r:id="rId24"/>
    <p:sldId id="513" r:id="rId25"/>
    <p:sldId id="416" r:id="rId26"/>
    <p:sldId id="512" r:id="rId27"/>
    <p:sldId id="425" r:id="rId28"/>
    <p:sldId id="351" r:id="rId29"/>
    <p:sldId id="497" r:id="rId30"/>
    <p:sldId id="429" r:id="rId31"/>
    <p:sldId id="331" r:id="rId32"/>
    <p:sldId id="488" r:id="rId33"/>
    <p:sldId id="478" r:id="rId34"/>
    <p:sldId id="498" r:id="rId35"/>
    <p:sldId id="499" r:id="rId36"/>
    <p:sldId id="427" r:id="rId37"/>
    <p:sldId id="340" r:id="rId38"/>
    <p:sldId id="414" r:id="rId39"/>
    <p:sldId id="343" r:id="rId40"/>
    <p:sldId id="489" r:id="rId41"/>
    <p:sldId id="352" r:id="rId42"/>
    <p:sldId id="422" r:id="rId43"/>
    <p:sldId id="483" r:id="rId44"/>
    <p:sldId id="426" r:id="rId45"/>
    <p:sldId id="350" r:id="rId46"/>
    <p:sldId id="492" r:id="rId47"/>
    <p:sldId id="471" r:id="rId48"/>
    <p:sldId id="297" r:id="rId49"/>
    <p:sldId id="477" r:id="rId50"/>
    <p:sldId id="485" r:id="rId51"/>
    <p:sldId id="479" r:id="rId52"/>
    <p:sldId id="491" r:id="rId53"/>
    <p:sldId id="482" r:id="rId54"/>
    <p:sldId id="428" r:id="rId55"/>
    <p:sldId id="301" r:id="rId56"/>
    <p:sldId id="494" r:id="rId57"/>
    <p:sldId id="470" r:id="rId58"/>
    <p:sldId id="434" r:id="rId59"/>
    <p:sldId id="337" r:id="rId60"/>
    <p:sldId id="430" r:id="rId61"/>
    <p:sldId id="332" r:id="rId62"/>
    <p:sldId id="418" r:id="rId63"/>
    <p:sldId id="338" r:id="rId64"/>
    <p:sldId id="432" r:id="rId65"/>
    <p:sldId id="335" r:id="rId66"/>
    <p:sldId id="433" r:id="rId67"/>
    <p:sldId id="336" r:id="rId68"/>
    <p:sldId id="435" r:id="rId69"/>
    <p:sldId id="346" r:id="rId70"/>
    <p:sldId id="436" r:id="rId71"/>
  </p:sldIdLst>
  <p:sldSz cx="12239625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Usuario" providerId="None"/>
      </p:ext>
    </p:extLst>
  </p:cmAuthor>
  <p:cmAuthor id="2" name="Jose Luis" initials="JL" lastIdx="2" clrIdx="1">
    <p:extLst>
      <p:ext uri="{19B8F6BF-5375-455C-9EA6-DF929625EA0E}">
        <p15:presenceInfo xmlns:p15="http://schemas.microsoft.com/office/powerpoint/2012/main" userId="Jose Lu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240"/>
    <a:srgbClr val="33CC33"/>
    <a:srgbClr val="FFCC00"/>
    <a:srgbClr val="D6AD00"/>
    <a:srgbClr val="800000"/>
    <a:srgbClr val="95440D"/>
    <a:srgbClr val="008CD2"/>
    <a:srgbClr val="0080C0"/>
    <a:srgbClr val="B40085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92" y="96"/>
      </p:cViewPr>
      <p:guideLst>
        <p:guide orient="horz" pos="2160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se%20Luis\Downloads\03-%20CADENA%20DE%20VALOR%20PROYECTOS%20PLANEACION%20-%20PD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3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19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22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package" Target="../embeddings/Microsoft_Excel_Worksheet26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package" Target="../embeddings/Microsoft_Excel_Worksheet27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package" Target="../embeddings/Microsoft_Excel_Worksheet29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package" Target="../embeddings/Microsoft_Excel_Worksheet32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package" Target="../embeddings/Microsoft_Excel_Worksheet36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package" Target="../embeddings/Microsoft_Excel_Worksheet39.xlsx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package" Target="../embeddings/Microsoft_Excel_Worksheet42.xlsx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package" Target="../embeddings/Microsoft_Excel_Worksheet46.xlsx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57.xml"/><Relationship Id="rId1" Type="http://schemas.microsoft.com/office/2011/relationships/chartStyle" Target="style57.xml"/><Relationship Id="rId4" Type="http://schemas.openxmlformats.org/officeDocument/2006/relationships/package" Target="../embeddings/Microsoft_Excel_Worksheet55.xlsx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6.xlsx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7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60.xml"/><Relationship Id="rId1" Type="http://schemas.microsoft.com/office/2011/relationships/chartStyle" Target="style60.xml"/><Relationship Id="rId4" Type="http://schemas.openxmlformats.org/officeDocument/2006/relationships/package" Target="../embeddings/Microsoft_Excel_Worksheet58.xlsx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9.xlsx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0.xlsx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63.xml"/><Relationship Id="rId1" Type="http://schemas.microsoft.com/office/2011/relationships/chartStyle" Target="style63.xml"/><Relationship Id="rId4" Type="http://schemas.openxmlformats.org/officeDocument/2006/relationships/package" Target="../embeddings/Microsoft_Excel_Worksheet61.xlsx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2.xlsx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3.xlsx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package" Target="../embeddings/Microsoft_Excel_Worksheet64.xlsx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package" Target="../embeddings/Microsoft_Excel_Worksheet65.xlsx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package" Target="../embeddings/Microsoft_Excel_Worksheet66.xlsx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69.xml"/><Relationship Id="rId1" Type="http://schemas.microsoft.com/office/2011/relationships/chartStyle" Target="style69.xml"/><Relationship Id="rId4" Type="http://schemas.openxmlformats.org/officeDocument/2006/relationships/package" Target="../embeddings/Microsoft_Excel_Worksheet67.xlsx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70.xml"/><Relationship Id="rId1" Type="http://schemas.microsoft.com/office/2011/relationships/chartStyle" Target="style70.xml"/><Relationship Id="rId4" Type="http://schemas.openxmlformats.org/officeDocument/2006/relationships/package" Target="../embeddings/Microsoft_Excel_Worksheet68.xlsx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package" Target="../embeddings/Microsoft_Excel_Worksheet69.xlsx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0.xlsx"/><Relationship Id="rId2" Type="http://schemas.microsoft.com/office/2011/relationships/chartColorStyle" Target="colors72.xml"/><Relationship Id="rId1" Type="http://schemas.microsoft.com/office/2011/relationships/chartStyle" Target="style72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1.xlsx"/><Relationship Id="rId2" Type="http://schemas.microsoft.com/office/2011/relationships/chartColorStyle" Target="colors73.xml"/><Relationship Id="rId1" Type="http://schemas.microsoft.com/office/2011/relationships/chartStyle" Target="style73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74.xml"/><Relationship Id="rId1" Type="http://schemas.microsoft.com/office/2011/relationships/chartStyle" Target="style74.xml"/><Relationship Id="rId4" Type="http://schemas.openxmlformats.org/officeDocument/2006/relationships/package" Target="../embeddings/Microsoft_Excel_Worksheet72.xlsx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75.xml"/><Relationship Id="rId1" Type="http://schemas.microsoft.com/office/2011/relationships/chartStyle" Target="style75.xml"/><Relationship Id="rId4" Type="http://schemas.openxmlformats.org/officeDocument/2006/relationships/package" Target="../embeddings/Microsoft_Excel_Worksheet73.xlsx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76.xml"/><Relationship Id="rId1" Type="http://schemas.microsoft.com/office/2011/relationships/chartStyle" Target="style76.xml"/><Relationship Id="rId4" Type="http://schemas.openxmlformats.org/officeDocument/2006/relationships/package" Target="../embeddings/Microsoft_Excel_Worksheet74.xlsx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77.xml"/><Relationship Id="rId1" Type="http://schemas.microsoft.com/office/2011/relationships/chartStyle" Target="style77.xml"/><Relationship Id="rId4" Type="http://schemas.openxmlformats.org/officeDocument/2006/relationships/package" Target="../embeddings/Microsoft_Excel_Worksheet75.xlsx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6.xlsx"/><Relationship Id="rId2" Type="http://schemas.microsoft.com/office/2011/relationships/chartColorStyle" Target="colors78.xml"/><Relationship Id="rId1" Type="http://schemas.microsoft.com/office/2011/relationships/chartStyle" Target="style78.xm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7.xlsx"/><Relationship Id="rId2" Type="http://schemas.microsoft.com/office/2011/relationships/chartColorStyle" Target="colors79.xml"/><Relationship Id="rId1" Type="http://schemas.microsoft.com/office/2011/relationships/chartStyle" Target="style79.xm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8.xlsx"/><Relationship Id="rId2" Type="http://schemas.microsoft.com/office/2011/relationships/chartColorStyle" Target="colors80.xml"/><Relationship Id="rId1" Type="http://schemas.microsoft.com/office/2011/relationships/chartStyle" Target="style80.xm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81.xml"/><Relationship Id="rId1" Type="http://schemas.microsoft.com/office/2011/relationships/chartStyle" Target="style81.xml"/><Relationship Id="rId4" Type="http://schemas.openxmlformats.org/officeDocument/2006/relationships/package" Target="../embeddings/Microsoft_Excel_Worksheet79.xlsx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82.xml"/><Relationship Id="rId1" Type="http://schemas.microsoft.com/office/2011/relationships/chartStyle" Target="style82.xml"/><Relationship Id="rId4" Type="http://schemas.openxmlformats.org/officeDocument/2006/relationships/package" Target="../embeddings/Microsoft_Excel_Worksheet80.xlsx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83.xml"/><Relationship Id="rId1" Type="http://schemas.microsoft.com/office/2011/relationships/chartStyle" Target="style83.xml"/><Relationship Id="rId4" Type="http://schemas.openxmlformats.org/officeDocument/2006/relationships/package" Target="../embeddings/Microsoft_Excel_Worksheet81.xlsx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84.xml"/><Relationship Id="rId1" Type="http://schemas.microsoft.com/office/2011/relationships/chartStyle" Target="style84.xml"/><Relationship Id="rId4" Type="http://schemas.openxmlformats.org/officeDocument/2006/relationships/package" Target="../embeddings/Microsoft_Excel_Worksheet82.xlsx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85.xml"/><Relationship Id="rId1" Type="http://schemas.microsoft.com/office/2011/relationships/chartStyle" Target="style85.xml"/><Relationship Id="rId4" Type="http://schemas.openxmlformats.org/officeDocument/2006/relationships/package" Target="../embeddings/Microsoft_Excel_Worksheet83.xlsx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86.xml"/><Relationship Id="rId1" Type="http://schemas.microsoft.com/office/2011/relationships/chartStyle" Target="style86.xml"/><Relationship Id="rId4" Type="http://schemas.openxmlformats.org/officeDocument/2006/relationships/package" Target="../embeddings/Microsoft_Excel_Worksheet84.xlsx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87.xml"/><Relationship Id="rId1" Type="http://schemas.microsoft.com/office/2011/relationships/chartStyle" Target="style87.xml"/><Relationship Id="rId4" Type="http://schemas.openxmlformats.org/officeDocument/2006/relationships/package" Target="../embeddings/Microsoft_Excel_Worksheet85.xlsx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6.xlsx"/><Relationship Id="rId2" Type="http://schemas.microsoft.com/office/2011/relationships/chartColorStyle" Target="colors88.xml"/><Relationship Id="rId1" Type="http://schemas.microsoft.com/office/2011/relationships/chartStyle" Target="style88.xml"/></Relationships>
</file>

<file path=ppt/charts/_rels/chart8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7.xlsx"/><Relationship Id="rId2" Type="http://schemas.microsoft.com/office/2011/relationships/chartColorStyle" Target="colors89.xml"/><Relationship Id="rId1" Type="http://schemas.microsoft.com/office/2011/relationships/chartStyle" Target="style89.xml"/></Relationships>
</file>

<file path=ppt/charts/_rels/chart9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90.xml"/><Relationship Id="rId1" Type="http://schemas.microsoft.com/office/2011/relationships/chartStyle" Target="style90.xml"/><Relationship Id="rId4" Type="http://schemas.openxmlformats.org/officeDocument/2006/relationships/package" Target="../embeddings/Microsoft_Excel_Worksheet88.xlsx"/></Relationships>
</file>

<file path=ppt/charts/_rels/chart9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91.xml"/><Relationship Id="rId1" Type="http://schemas.microsoft.com/office/2011/relationships/chartStyle" Target="style91.xml"/><Relationship Id="rId4" Type="http://schemas.openxmlformats.org/officeDocument/2006/relationships/package" Target="../embeddings/Microsoft_Excel_Worksheet89.xlsx"/></Relationships>
</file>

<file path=ppt/charts/_rels/chart9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92.xml"/><Relationship Id="rId1" Type="http://schemas.microsoft.com/office/2011/relationships/chartStyle" Target="style92.xml"/><Relationship Id="rId4" Type="http://schemas.openxmlformats.org/officeDocument/2006/relationships/package" Target="../embeddings/Microsoft_Excel_Worksheet90.xlsx"/></Relationships>
</file>

<file path=ppt/charts/_rels/chart9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93.xml"/><Relationship Id="rId1" Type="http://schemas.microsoft.com/office/2011/relationships/chartStyle" Target="style93.xml"/><Relationship Id="rId4" Type="http://schemas.openxmlformats.org/officeDocument/2006/relationships/package" Target="../embeddings/Microsoft_Excel_Worksheet91.xlsx"/></Relationships>
</file>

<file path=ppt/charts/_rels/chart9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1.xml"/><Relationship Id="rId2" Type="http://schemas.microsoft.com/office/2011/relationships/chartColorStyle" Target="colors94.xml"/><Relationship Id="rId1" Type="http://schemas.microsoft.com/office/2011/relationships/chartStyle" Target="style94.xml"/><Relationship Id="rId4" Type="http://schemas.openxmlformats.org/officeDocument/2006/relationships/package" Target="../embeddings/Microsoft_Excel_Worksheet92.xlsx"/></Relationships>
</file>

<file path=ppt/charts/_rels/chart9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2.xml"/><Relationship Id="rId2" Type="http://schemas.microsoft.com/office/2011/relationships/chartColorStyle" Target="colors95.xml"/><Relationship Id="rId1" Type="http://schemas.microsoft.com/office/2011/relationships/chartStyle" Target="style95.xml"/><Relationship Id="rId4" Type="http://schemas.openxmlformats.org/officeDocument/2006/relationships/package" Target="../embeddings/Microsoft_Excel_Worksheet93.xlsx"/></Relationships>
</file>

<file path=ppt/charts/_rels/chart9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3.xml"/><Relationship Id="rId2" Type="http://schemas.microsoft.com/office/2011/relationships/chartColorStyle" Target="colors96.xml"/><Relationship Id="rId1" Type="http://schemas.microsoft.com/office/2011/relationships/chartStyle" Target="style96.xml"/><Relationship Id="rId4" Type="http://schemas.openxmlformats.org/officeDocument/2006/relationships/package" Target="../embeddings/Microsoft_Excel_Worksheet94.xlsx"/></Relationships>
</file>

<file path=ppt/charts/_rels/chart9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4.xml"/><Relationship Id="rId2" Type="http://schemas.microsoft.com/office/2011/relationships/chartColorStyle" Target="colors97.xml"/><Relationship Id="rId1" Type="http://schemas.microsoft.com/office/2011/relationships/chartStyle" Target="style97.xml"/><Relationship Id="rId4" Type="http://schemas.openxmlformats.org/officeDocument/2006/relationships/package" Target="../embeddings/Microsoft_Excel_Worksheet95.xlsx"/></Relationships>
</file>

<file path=ppt/charts/_rels/chart9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6.xlsx"/><Relationship Id="rId1" Type="http://schemas.openxmlformats.org/officeDocument/2006/relationships/themeOverride" Target="../theme/themeOverride45.xml"/></Relationships>
</file>

<file path=ppt/charts/_rels/chart9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6.xml"/><Relationship Id="rId2" Type="http://schemas.microsoft.com/office/2011/relationships/chartColorStyle" Target="colors98.xml"/><Relationship Id="rId1" Type="http://schemas.microsoft.com/office/2011/relationships/chartStyle" Target="style98.xml"/><Relationship Id="rId4" Type="http://schemas.openxmlformats.org/officeDocument/2006/relationships/package" Target="../embeddings/Microsoft_Excel_Worksheet97.xlsx"/></Relationships>
</file>

<file path=ppt/charts/_rels/chart10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7.xml"/><Relationship Id="rId2" Type="http://schemas.microsoft.com/office/2011/relationships/chartColorStyle" Target="colors99.xml"/><Relationship Id="rId1" Type="http://schemas.microsoft.com/office/2011/relationships/chartStyle" Target="style99.xml"/><Relationship Id="rId4" Type="http://schemas.openxmlformats.org/officeDocument/2006/relationships/package" Target="../embeddings/Microsoft_Excel_Worksheet98.xlsx"/></Relationships>
</file>

<file path=ppt/charts/_rels/chart10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9.xlsx"/><Relationship Id="rId1" Type="http://schemas.openxmlformats.org/officeDocument/2006/relationships/themeOverride" Target="../theme/themeOverride48.xml"/></Relationships>
</file>

<file path=ppt/charts/_rels/chart10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9.xml"/><Relationship Id="rId2" Type="http://schemas.microsoft.com/office/2011/relationships/chartColorStyle" Target="colors100.xml"/><Relationship Id="rId1" Type="http://schemas.microsoft.com/office/2011/relationships/chartStyle" Target="style100.xml"/><Relationship Id="rId4" Type="http://schemas.openxmlformats.org/officeDocument/2006/relationships/package" Target="../embeddings/Microsoft_Excel_Worksheet100.xlsx"/></Relationships>
</file>

<file path=ppt/charts/_rels/chart10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0.xml"/><Relationship Id="rId2" Type="http://schemas.microsoft.com/office/2011/relationships/chartColorStyle" Target="colors101.xml"/><Relationship Id="rId1" Type="http://schemas.microsoft.com/office/2011/relationships/chartStyle" Target="style101.xml"/><Relationship Id="rId4" Type="http://schemas.openxmlformats.org/officeDocument/2006/relationships/package" Target="../embeddings/Microsoft_Excel_Worksheet101.xlsx"/></Relationships>
</file>

<file path=ppt/charts/_rels/chart10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2.xlsx"/><Relationship Id="rId1" Type="http://schemas.openxmlformats.org/officeDocument/2006/relationships/themeOverride" Target="../theme/themeOverride51.xml"/></Relationships>
</file>

<file path=ppt/charts/_rels/chart10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2.xml"/><Relationship Id="rId2" Type="http://schemas.microsoft.com/office/2011/relationships/chartColorStyle" Target="colors102.xml"/><Relationship Id="rId1" Type="http://schemas.microsoft.com/office/2011/relationships/chartStyle" Target="style102.xml"/><Relationship Id="rId4" Type="http://schemas.openxmlformats.org/officeDocument/2006/relationships/package" Target="../embeddings/Microsoft_Excel_Worksheet103.xlsx"/></Relationships>
</file>

<file path=ppt/charts/_rels/chart10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4.xlsx"/><Relationship Id="rId2" Type="http://schemas.microsoft.com/office/2011/relationships/chartColorStyle" Target="colors103.xml"/><Relationship Id="rId1" Type="http://schemas.microsoft.com/office/2011/relationships/chartStyle" Target="style103.xml"/></Relationships>
</file>

<file path=ppt/charts/_rels/chart10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5.xlsx"/><Relationship Id="rId2" Type="http://schemas.microsoft.com/office/2011/relationships/chartColorStyle" Target="colors104.xml"/><Relationship Id="rId1" Type="http://schemas.microsoft.com/office/2011/relationships/chartStyle" Target="style104.xml"/></Relationships>
</file>

<file path=ppt/charts/_rels/chart10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3.xml"/><Relationship Id="rId2" Type="http://schemas.microsoft.com/office/2011/relationships/chartColorStyle" Target="colors105.xml"/><Relationship Id="rId1" Type="http://schemas.microsoft.com/office/2011/relationships/chartStyle" Target="style105.xml"/><Relationship Id="rId4" Type="http://schemas.openxmlformats.org/officeDocument/2006/relationships/package" Target="../embeddings/Microsoft_Excel_Worksheet106.xlsx"/></Relationships>
</file>

<file path=ppt/charts/_rels/chart10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4.xml"/><Relationship Id="rId2" Type="http://schemas.microsoft.com/office/2011/relationships/chartColorStyle" Target="colors106.xml"/><Relationship Id="rId1" Type="http://schemas.microsoft.com/office/2011/relationships/chartStyle" Target="style106.xml"/><Relationship Id="rId4" Type="http://schemas.openxmlformats.org/officeDocument/2006/relationships/package" Target="../embeddings/Microsoft_Excel_Worksheet107.xlsx"/></Relationships>
</file>

<file path=ppt/charts/_rels/chart1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5.xml"/><Relationship Id="rId2" Type="http://schemas.microsoft.com/office/2011/relationships/chartColorStyle" Target="colors107.xml"/><Relationship Id="rId1" Type="http://schemas.microsoft.com/office/2011/relationships/chartStyle" Target="style107.xml"/><Relationship Id="rId4" Type="http://schemas.openxmlformats.org/officeDocument/2006/relationships/package" Target="../embeddings/Microsoft_Excel_Worksheet10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500" b="1" i="0" cap="all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INDICATIVO</a:t>
            </a:r>
            <a:endParaRPr lang="es-CO" sz="1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b="1" i="0" cap="all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(METAS PROGRAMADAS) </a:t>
            </a:r>
            <a:endParaRPr lang="es-CO" sz="1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'Proyecto 7'!$D$15</c:f>
              <c:strCache>
                <c:ptCount val="1"/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'Proyecto 7'!$C$17:$C$20</c:f>
              <c:numCache>
                <c:formatCode>General</c:formatCode>
                <c:ptCount val="4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</c:numCache>
            </c:numRef>
          </c:cat>
          <c:val>
            <c:numRef>
              <c:f>'Proyecto 7'!$D$17:$D$20</c:f>
              <c:numCache>
                <c:formatCode>General</c:formatCode>
                <c:ptCount val="4"/>
                <c:pt idx="0">
                  <c:v>584</c:v>
                </c:pt>
                <c:pt idx="1">
                  <c:v>601</c:v>
                </c:pt>
                <c:pt idx="2">
                  <c:v>607</c:v>
                </c:pt>
                <c:pt idx="3">
                  <c:v>540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CB-433C-B5EB-0676821E7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000240"/>
        <c:axId val="115998992"/>
      </c:barChart>
      <c:catAx>
        <c:axId val="116000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5998992"/>
        <c:crosses val="autoZero"/>
        <c:auto val="1"/>
        <c:lblAlgn val="ctr"/>
        <c:lblOffset val="100"/>
        <c:noMultiLvlLbl val="0"/>
      </c:catAx>
      <c:valAx>
        <c:axId val="115998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600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 b="1" i="0" u="none" strike="noStrike" kern="120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AVANCE PLAN POR NUMERO DE METAS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DAGRD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A64-42FA-8182-A22A0C09DCB3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A64-42FA-8182-A22A0C09DCB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BA64-42FA-8182-A22A0C09DCB3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BA64-42FA-8182-A22A0C09DC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102</c:v>
                </c:pt>
                <c:pt idx="1">
                  <c:v>88</c:v>
                </c:pt>
                <c:pt idx="2">
                  <c:v>108</c:v>
                </c:pt>
                <c:pt idx="3">
                  <c:v>107</c:v>
                </c:pt>
                <c:pt idx="4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64-42FA-8182-A22A0C09DC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3E-4201-B2AB-B10DAE1A9CE6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3E-4201-B2AB-B10DAE1A9C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3E-4201-B2AB-B10DAE1A9CE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3E-4201-B2AB-B10DAE1A9CE6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F3E-4201-B2AB-B10DAE1A9CE6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F3E-4201-B2AB-B10DAE1A9CE6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F3E-4201-B2AB-B10DAE1A9CE6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F3E-4201-B2AB-B10DAE1A9CE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2043841773493.8596</c:v>
                </c:pt>
                <c:pt idx="1">
                  <c:v>759820895674.26013</c:v>
                </c:pt>
                <c:pt idx="2">
                  <c:v>963071598085.27002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3E-4201-B2AB-B10DAE1A9C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4226771219121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53-41ED-9981-B458B55311C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53-41ED-9981-B458B55311C7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53-41ED-9981-B458B55311C7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53-41ED-9981-B458B55311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0.47120653397691376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53-41ED-9981-B458B55311C7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B53-41ED-9981-B458B55311C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B53-41ED-9981-B458B55311C7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B53-41ED-9981-B458B55311C7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B53-41ED-9981-B458B55311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0.37176111454820643</c:v>
                </c:pt>
                <c:pt idx="1">
                  <c:v>0.62823888545179352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B53-41ED-9981-B458B5531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2671295637467423"/>
          <c:y val="3.02380952380952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6.9496557156000921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EDUCACION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5703-4DA1-9F0D-18F6BE41C05F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5703-4DA1-9F0D-18F6BE41C05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5703-4DA1-9F0D-18F6BE41C05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5703-4DA1-9F0D-18F6BE41C0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19</c:v>
                </c:pt>
                <c:pt idx="1">
                  <c:v>3</c:v>
                </c:pt>
                <c:pt idx="2">
                  <c:v>3</c:v>
                </c:pt>
                <c:pt idx="3">
                  <c:v>8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03-4DA1-9F0D-18F6BE41C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D6-457E-A797-800E2D718517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D6-457E-A797-800E2D71851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D6-457E-A797-800E2D71851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D6-457E-A797-800E2D71851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6D6-457E-A797-800E2D718517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6D6-457E-A797-800E2D718517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6D6-457E-A797-800E2D718517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6D6-457E-A797-800E2D71851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1411311909653.9199</c:v>
                </c:pt>
                <c:pt idx="1">
                  <c:v>622961125220.88013</c:v>
                </c:pt>
                <c:pt idx="2">
                  <c:v>648965804019.08008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D6-457E-A797-800E2D7185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35-4753-A3C7-45343EA8D16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35-4753-A3C7-45343EA8D160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35-4753-A3C7-45343EA8D160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35-4753-A3C7-45343EA8D1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0.45983159327141132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35-4753-A3C7-45343EA8D160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135-4753-A3C7-45343EA8D16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B135-4753-A3C7-45343EA8D160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135-4753-A3C7-45343EA8D160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35-4753-A3C7-45343EA8D1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0.44140570270794488</c:v>
                </c:pt>
                <c:pt idx="1">
                  <c:v>0.55859429729205512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135-4753-A3C7-45343EA8D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9902659601599482"/>
          <c:y val="1.51190476190476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EDUCACION -  SUPERIOR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1C2E-49F2-B29D-26DC781ED363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1C2E-49F2-B29D-26DC781ED36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1C2E-49F2-B29D-26DC781ED363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1C2E-49F2-B29D-26DC781ED3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2E-49F2-B29D-26DC781ED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FC-4759-AF05-D791A75B67F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FC-4759-AF05-D791A75B67FB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FC-4759-AF05-D791A75B67FB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FC-4759-AF05-D791A75B6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FC-4759-AF05-D791A75B67FB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6FC-4759-AF05-D791A75B67F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06FC-4759-AF05-D791A75B67FB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6FC-4759-AF05-D791A75B67FB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6FC-4759-AF05-D791A75B6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6FC-4759-AF05-D791A75B6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0C-4DB3-906F-510D9B13075A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0C-4DB3-906F-510D9B1307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20C-4DB3-906F-510D9B13075A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20C-4DB3-906F-510D9B13075A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20C-4DB3-906F-510D9B13075A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20C-4DB3-906F-510D9B13075A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20C-4DB3-906F-510D9B13075A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20C-4DB3-906F-510D9B13075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11049236932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0C-4DB3-906F-510D9B1307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IDSN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5D1-4919-9B9A-3775E12833F8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5D1-4919-9B9A-3775E12833F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5D1-4919-9B9A-3775E12833F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5D1-4919-9B9A-3775E12833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26</c:v>
                </c:pt>
                <c:pt idx="1">
                  <c:v>17</c:v>
                </c:pt>
                <c:pt idx="2">
                  <c:v>36</c:v>
                </c:pt>
                <c:pt idx="3">
                  <c:v>21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D1-4919-9B9A-3775E1283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5D-4445-A6D5-75717B250920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5D-4445-A6D5-75717B25092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5D-4445-A6D5-75717B25092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5D-4445-A6D5-75717B25092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15D-4445-A6D5-75717B250920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15D-4445-A6D5-75717B250920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15D-4445-A6D5-75717B250920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15D-4445-A6D5-75717B25092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224363357149</c:v>
                </c:pt>
                <c:pt idx="1">
                  <c:v>73888596892.229996</c:v>
                </c:pt>
                <c:pt idx="2">
                  <c:v>87350634146.25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5D-4445-A6D5-75717B2509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1A-45A3-B130-B2D3C265587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1A-45A3-B130-B2D3C2655870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F1A-45A3-B130-B2D3C2655870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1A-45A3-B130-B2D3C26558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0.38932664966427799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1A-45A3-B130-B2D3C2655870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8F1A-45A3-B130-B2D3C265587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8F1A-45A3-B130-B2D3C2655870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F1A-45A3-B130-B2D3C2655870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F1A-45A3-B130-B2D3C26558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0.32932559857873978</c:v>
                </c:pt>
                <c:pt idx="1">
                  <c:v>0.67067440142126022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F1A-45A3-B130-B2D3C2655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INFRAESTRUCTURA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FE6-400F-A774-FA250526D34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FE6-400F-A774-FA250526D34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FE6-400F-A774-FA250526D34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FE6-400F-A774-FA250526D3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E6-400F-A774-FA250526D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4F-4785-803A-04F07DBFC136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4F-4785-803A-04F07DBFC1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4F-4785-803A-04F07DBFC13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4F-4785-803A-04F07DBFC136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44F-4785-803A-04F07DBFC136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44F-4785-803A-04F07DBFC136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44F-4785-803A-04F07DBFC136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44F-4785-803A-04F07DBFC1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43595242853.690002</c:v>
                </c:pt>
                <c:pt idx="1">
                  <c:v>8260664878.6499996</c:v>
                </c:pt>
                <c:pt idx="2">
                  <c:v>14951265028.74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4F-4785-803A-04F07DBFC1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0E-4ADC-B5CC-C89429F3D3D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0E-4ADC-B5CC-C89429F3D3D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0E-4ADC-B5CC-C89429F3D3DA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E-4ADC-B5CC-C89429F3D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0.34295634225316607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0E-4ADC-B5CC-C89429F3D3DA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70E-4ADC-B5CC-C89429F3D3D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70E-4ADC-B5CC-C89429F3D3D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70E-4ADC-B5CC-C89429F3D3DA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70E-4ADC-B5CC-C89429F3D3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0.18948546533789518</c:v>
                </c:pt>
                <c:pt idx="1">
                  <c:v>0.81051453466210477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70E-4ADC-B5CC-C89429F3D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6.0035767010334022E-2"/>
          <c:y val="0.22441234793414203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INFRAESTRUCTURA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F776-4526-AC09-DC9221B72925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F776-4526-AC09-DC9221B7292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F776-4526-AC09-DC9221B72925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F776-4526-AC09-DC9221B729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76-4526-AC09-DC9221B72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38-49B2-BA50-9F383E98EE85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38-49B2-BA50-9F383E98EE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38-49B2-BA50-9F383E98EE8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638-49B2-BA50-9F383E98EE8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638-49B2-BA50-9F383E98EE85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638-49B2-BA50-9F383E98EE85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638-49B2-BA50-9F383E98EE85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638-49B2-BA50-9F383E98EE8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33187836187</c:v>
                </c:pt>
                <c:pt idx="1">
                  <c:v>0</c:v>
                </c:pt>
                <c:pt idx="2">
                  <c:v>33187836187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38-49B2-BA50-9F383E98EE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01-4C60-864E-3DF61D957CE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01-4C60-864E-3DF61D957CE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01-4C60-864E-3DF61D957CED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01-4C60-864E-3DF61D957C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1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01-4C60-864E-3DF61D957CED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701-4C60-864E-3DF61D957CE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7701-4C60-864E-3DF61D957CE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701-4C60-864E-3DF61D957CED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701-4C60-864E-3DF61D957C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701-4C60-864E-3DF61D957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4033845072212142"/>
          <c:y val="5.03968253968253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INFRAESTRUCTURA - OFICINA DE VIVIENDA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DA6-4381-BF8A-F43BC35E7083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DA6-4381-BF8A-F43BC35E708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CDA6-4381-BF8A-F43BC35E7083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CDA6-4381-BF8A-F43BC35E70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A6-4381-BF8A-F43BC35E7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3E-47A6-A471-D42CD328837C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3E-47A6-A471-D42CD328837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3E-47A6-A471-D42CD328837C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E3E-47A6-A471-D42CD328837C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E3E-47A6-A471-D42CD328837C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E3E-47A6-A471-D42CD328837C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E3E-47A6-A471-D42CD328837C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E3E-47A6-A471-D42CD328837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2509583511</c:v>
                </c:pt>
                <c:pt idx="1">
                  <c:v>1088541909</c:v>
                </c:pt>
                <c:pt idx="2">
                  <c:v>1100000000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3E-47A6-A471-D42CD32883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8A-49EA-B73E-84A9921469D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8A-49EA-B73E-84A9921469D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58A-49EA-B73E-84A9921469D2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8A-49EA-B73E-84A9921469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0.43831974316793315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8A-49EA-B73E-84A9921469D2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58A-49EA-B73E-84A9921469D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58A-49EA-B73E-84A9921469D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58A-49EA-B73E-84A9921469D2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58A-49EA-B73E-84A9921469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0.43375400907310152</c:v>
                </c:pt>
                <c:pt idx="1">
                  <c:v>0.56624599092689842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58A-49EA-B73E-84A992146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2402247626088338"/>
          <c:y val="2.0158730158730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DIRECCIÓN ADMINISTRATIVA DE JUNIN BARBACOAS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D6FF-4FAD-A9A7-CDA349CBB7C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D6FF-4FAD-A9A7-CDA349CBB7C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D6FF-4FAD-A9A7-CDA349CBB7C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D6FF-4FAD-A9A7-CDA349CBB7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'E:\[Seguimiento PDD 2025 Tablero de Control_Diciembre.xlsx]Tabla Graficas 2025'!$B$3:$F$3</c:f>
              <c:strCache>
                <c:ptCount val="5"/>
                <c:pt idx="0">
                  <c:v>Cumplido </c:v>
                </c:pt>
                <c:pt idx="1">
                  <c:v>Satisfactorio </c:v>
                </c:pt>
                <c:pt idx="2">
                  <c:v>Aceptable </c:v>
                </c:pt>
                <c:pt idx="3">
                  <c:v>Regular </c:v>
                </c:pt>
                <c:pt idx="4">
                  <c:v>Insuficiente </c:v>
                </c:pt>
              </c:strCache>
            </c:strRef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6FF-4FAD-A9A7-CDA349CBB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45-40DE-BD6A-EA3AEC73E4E8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45-40DE-BD6A-EA3AEC73E4E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245-40DE-BD6A-EA3AEC73E4E8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245-40DE-BD6A-EA3AEC73E4E8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245-40DE-BD6A-EA3AEC73E4E8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245-40DE-BD6A-EA3AEC73E4E8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245-40DE-BD6A-EA3AEC73E4E8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245-40DE-BD6A-EA3AEC73E4E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88404840481</c:v>
                </c:pt>
                <c:pt idx="1">
                  <c:v>931669348.67999995</c:v>
                </c:pt>
                <c:pt idx="2">
                  <c:v>32197931607.259998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245-40DE-BD6A-EA3AEC73E4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7C-4EF3-909B-F3CF4B037DE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7C-4EF3-909B-F3CF4B037DE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17C-4EF3-909B-F3CF4B037DED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7C-4EF3-909B-F3CF4B037D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0.36421005266312301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7C-4EF3-909B-F3CF4B037DED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317C-4EF3-909B-F3CF4B037DE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317C-4EF3-909B-F3CF4B037DED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17C-4EF3-909B-F3CF4B037DED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17C-4EF3-909B-F3CF4B037D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1.0538668964401724E-2</c:v>
                </c:pt>
                <c:pt idx="1">
                  <c:v>0.9894613310355983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17C-4EF3-909B-F3CF4B037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5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PLANEACION PDA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C2C-45C5-B87E-6DA68278C85B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C2C-45C5-B87E-6DA68278C85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C2C-45C5-B87E-6DA68278C85B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C2C-45C5-B87E-6DA68278C8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2C-45C5-B87E-6DA68278C8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3E-421A-B53C-7C540B6A4875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73E-421A-B53C-7C540B6A487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73E-421A-B53C-7C540B6A487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73E-421A-B53C-7C540B6A487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73E-421A-B53C-7C540B6A4875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73E-421A-B53C-7C540B6A4875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73E-421A-B53C-7C540B6A4875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73E-421A-B53C-7C540B6A487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48524039908.349998</c:v>
                </c:pt>
                <c:pt idx="1">
                  <c:v>16651293078.59</c:v>
                </c:pt>
                <c:pt idx="2">
                  <c:v>40923494296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3E-421A-B53C-7C540B6A48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BE-4768-A2E6-B77F269FD36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BE-4768-A2E6-B77F269FD36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BE-4768-A2E6-B77F269FD362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BE-4768-A2E6-B77F269FD3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0.84336535814607427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BE-4768-A2E6-B77F269FD362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BBE-4768-A2E6-B77F269FD36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BBE-4768-A2E6-B77F269FD36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BBE-4768-A2E6-B77F269FD362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BE-4768-A2E6-B77F269FD3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0.34315553919336078</c:v>
                </c:pt>
                <c:pt idx="1">
                  <c:v>0.65684446080663927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BBE-4768-A2E6-B77F269FD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RECREACION Y DEPORTE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EFD-4DE8-A11D-582DE072299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EFD-4DE8-A11D-582DE072299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EFD-4DE8-A11D-582DE072299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EFD-4DE8-A11D-582DE07229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FD-4DE8-A11D-582DE0722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08-4AD5-A52C-FE176B0012CE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08-4AD5-A52C-FE176B0012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08-4AD5-A52C-FE176B0012C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808-4AD5-A52C-FE176B0012CE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808-4AD5-A52C-FE176B0012CE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808-4AD5-A52C-FE176B0012CE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808-4AD5-A52C-FE176B0012CE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808-4AD5-A52C-FE176B0012C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26340060982.289997</c:v>
                </c:pt>
                <c:pt idx="1">
                  <c:v>8817003774</c:v>
                </c:pt>
                <c:pt idx="2">
                  <c:v>12446392705.939999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808-4AD5-A52C-FE176B0012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68-4439-94F9-7F509E9E1E8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68-4439-94F9-7F509E9E1E8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68-4439-94F9-7F509E9E1E81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68-4439-94F9-7F509E9E1E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0.47252710289123684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68-4439-94F9-7F509E9E1E81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368-4439-94F9-7F509E9E1E8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F368-4439-94F9-7F509E9E1E8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F368-4439-94F9-7F509E9E1E81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368-4439-94F9-7F509E9E1E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0.33473740929940143</c:v>
                </c:pt>
                <c:pt idx="1">
                  <c:v>0.66526259070059857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368-4439-94F9-7F509E9E1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RECREACION Y DEPORTE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EFD-4DE8-A11D-582DE072299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EFD-4DE8-A11D-582DE072299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EFD-4DE8-A11D-582DE072299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EFD-4DE8-A11D-582DE07229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FD-4DE8-A11D-582DE0722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44-45C4-9F16-0D37948EAF48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44-45C4-9F16-0D37948EAF4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44-45C4-9F16-0D37948EAF48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44-45C4-9F16-0D37948EAF48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844-45C4-9F16-0D37948EAF48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844-45C4-9F16-0D37948EAF48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844-45C4-9F16-0D37948EAF48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844-45C4-9F16-0D37948EAF4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4782509050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44-45C4-9F16-0D37948EAF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71-4B61-A919-6D4D26FC0A1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71-4B61-A919-6D4D26FC0A1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71-4B61-A919-6D4D26FC0A11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71-4B61-A919-6D4D26FC0A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71-4B61-A919-6D4D26FC0A11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471-4B61-A919-6D4D26FC0A1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4471-4B61-A919-6D4D26FC0A1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471-4B61-A919-6D4D26FC0A11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471-4B61-A919-6D4D26FC0A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471-4B61-A919-6D4D26FC0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5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750475076915252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AGRICULTURA Y DESARROLLO RURAL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65C6-4C0A-B1F5-B6D2A91DA759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65C6-4C0A-B1F5-B6D2A91DA75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65C6-4C0A-B1F5-B6D2A91DA759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65C6-4C0A-B1F5-B6D2A91DA7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8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C6-4C0A-B1F5-B6D2A91DA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B4-4845-AC5F-B8C147FC7A8B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B4-4845-AC5F-B8C147FC7A8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B4-4845-AC5F-B8C147FC7A8B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8B4-4845-AC5F-B8C147FC7A8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8B4-4845-AC5F-B8C147FC7A8B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8B4-4845-AC5F-B8C147FC7A8B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8B4-4845-AC5F-B8C147FC7A8B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8B4-4845-AC5F-B8C147FC7A8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49815209259.160004</c:v>
                </c:pt>
                <c:pt idx="1">
                  <c:v>665127207</c:v>
                </c:pt>
                <c:pt idx="2">
                  <c:v>41358955123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B4-4845-AC5F-B8C147FC7A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5C-474C-8680-814B5534D8A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5C-474C-8680-814B5534D8A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5C-474C-8680-814B5534D8A2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5C-474C-8680-814B5534D8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0.83024754363337194</c:v>
                </c:pt>
                <c:pt idx="1">
                  <c:v>0.16975245636662806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5C-474C-8680-814B5534D8A2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85C-474C-8680-814B5534D8A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085C-474C-8680-814B5534D8A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85C-474C-8680-814B5534D8A2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85C-474C-8680-814B5534D8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1.3351890253832399E-2</c:v>
                </c:pt>
                <c:pt idx="1">
                  <c:v>0.98664810974616757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85C-474C-8680-814B5534D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SEGIS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F1B1-49ED-A534-D28B0EAEE621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F1B1-49ED-A534-D28B0EAEE62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F1B1-49ED-A534-D28B0EAEE621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F1B1-49ED-A534-D28B0EAEE6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54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B1-49ED-A534-D28B0EAEE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E8-40EF-82F7-C4AE8EDD18A0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E8-40EF-82F7-C4AE8EDD18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E8-40EF-82F7-C4AE8EDD18A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E8-40EF-82F7-C4AE8EDD18A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8E8-40EF-82F7-C4AE8EDD18A0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8E8-40EF-82F7-C4AE8EDD18A0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8E8-40EF-82F7-C4AE8EDD18A0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8E8-40EF-82F7-C4AE8EDD18A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4695760816</c:v>
                </c:pt>
                <c:pt idx="1">
                  <c:v>1258741454</c:v>
                </c:pt>
                <c:pt idx="2">
                  <c:v>2627892855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E8-40EF-82F7-C4AE8EDD18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55-4A8E-9CD1-9AD23D1A9D5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55-4A8E-9CD1-9AD23D1A9D58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D55-4A8E-9CD1-9AD23D1A9D58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55-4A8E-9CD1-9AD23D1A9D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0.55963090071493971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55-4A8E-9CD1-9AD23D1A9D58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D55-4A8E-9CD1-9AD23D1A9D5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2D55-4A8E-9CD1-9AD23D1A9D58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D55-4A8E-9CD1-9AD23D1A9D58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D55-4A8E-9CD1-9AD23D1A9D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0.26805910763407165</c:v>
                </c:pt>
                <c:pt idx="1">
                  <c:v>0.7319408923659283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55-4A8E-9CD1-9AD23D1A9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SEGIS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628-4442-9E4D-D68FCFFAE90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628-4442-9E4D-D68FCFFAE9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628-4442-9E4D-D68FCFFAE90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628-4442-9E4D-D68FCFFAE9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54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28-4442-9E4D-D68FCFFAE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47-4571-976C-497FB3C2E1BD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47-4571-976C-497FB3C2E1B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47-4571-976C-497FB3C2E1BD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47-4571-976C-497FB3C2E1BD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647-4571-976C-497FB3C2E1BD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647-4571-976C-497FB3C2E1BD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647-4571-976C-497FB3C2E1BD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647-4571-976C-497FB3C2E1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5926569610.0599995</c:v>
                </c:pt>
                <c:pt idx="1">
                  <c:v>0</c:v>
                </c:pt>
                <c:pt idx="2">
                  <c:v>1200000000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47-4571-976C-497FB3C2E1B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91-4BB8-8456-553226069AE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91-4BB8-8456-553226069AE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D91-4BB8-8456-553226069AE1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91-4BB8-8456-553226069A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0.20247800649520278</c:v>
                </c:pt>
                <c:pt idx="1">
                  <c:v>0.79752199350479724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91-4BB8-8456-553226069AE1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D91-4BB8-8456-553226069AE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BD91-4BB8-8456-553226069AE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D91-4BB8-8456-553226069AE1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D91-4BB8-8456-553226069A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D91-4BB8-8456-553226069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5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DIRECCION DE CULTURA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14C2-498F-89A9-043DC587732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14C2-498F-89A9-043DC587732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14C2-498F-89A9-043DC587732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14C2-498F-89A9-043DC58773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4C2-498F-89A9-043DC5877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94-4135-81EB-C961BBE770EB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94-4135-81EB-C961BBE770E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94-4135-81EB-C961BBE770EB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B94-4135-81EB-C961BBE770E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B94-4135-81EB-C961BBE770EB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B94-4135-81EB-C961BBE770EB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B94-4135-81EB-C961BBE770EB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B94-4135-81EB-C961BBE770E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17329697092.389999</c:v>
                </c:pt>
                <c:pt idx="1">
                  <c:v>3826000000</c:v>
                </c:pt>
                <c:pt idx="2">
                  <c:v>5903960408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94-4135-81EB-C961BBE770E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87-417A-859C-03761EC229B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87-417A-859C-03761EC229B4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587-417A-859C-03761EC229B4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87-417A-859C-03761EC229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0.34068457033750521</c:v>
                </c:pt>
                <c:pt idx="1">
                  <c:v>0.65931542966249479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587-417A-859C-03761EC229B4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3587-417A-859C-03761EC229B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3587-417A-859C-03761EC229B4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587-417A-859C-03761EC229B4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587-417A-859C-03761EC229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0.22077708453889328</c:v>
                </c:pt>
                <c:pt idx="1">
                  <c:v>0.77922291546110678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587-417A-859C-03761EC229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SECRETARÍA DE PAZ CONVIVIENCIA Y SEGURIDAD CIUDADANA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489-4E57-8A70-72375C3F67DB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489-4E57-8A70-72375C3F67D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489-4E57-8A70-72375C3F67DB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489-4E57-8A70-72375C3F67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'[3]Tabla Graficas 2025'!$B$3:$F$3</c:f>
              <c:strCache>
                <c:ptCount val="5"/>
                <c:pt idx="0">
                  <c:v>Cumplido </c:v>
                </c:pt>
                <c:pt idx="1">
                  <c:v>Satisfactorio </c:v>
                </c:pt>
                <c:pt idx="2">
                  <c:v>Aceptable </c:v>
                </c:pt>
                <c:pt idx="3">
                  <c:v>Regular </c:v>
                </c:pt>
                <c:pt idx="4">
                  <c:v>Insuficiente </c:v>
                </c:pt>
              </c:strCache>
            </c:strRef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23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489-4E57-8A70-72375C3F6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4A-4AFB-AC56-FD0C10624CF3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4A-4AFB-AC56-FD0C10624CF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14A-4AFB-AC56-FD0C10624CF3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14A-4AFB-AC56-FD0C10624CF3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14A-4AFB-AC56-FD0C10624CF3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14A-4AFB-AC56-FD0C10624CF3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14A-4AFB-AC56-FD0C10624CF3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14A-4AFB-AC56-FD0C10624CF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4821445428</c:v>
                </c:pt>
                <c:pt idx="1">
                  <c:v>1234216625</c:v>
                </c:pt>
                <c:pt idx="2">
                  <c:v>4005812000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4A-4AFB-AC56-FD0C10624C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FC-4E72-BDDC-30ABF4B85FF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FC-4E72-BDDC-30ABF4B85FF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0FC-4E72-BDDC-30ABF4B85FFA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FC-4E72-BDDC-30ABF4B85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0.83083217674448806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FC-4E72-BDDC-30ABF4B85FFA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0FC-4E72-BDDC-30ABF4B85FF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0FC-4E72-BDDC-30ABF4B85FF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0FC-4E72-BDDC-30ABF4B85FFA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0FC-4E72-BDDC-30ABF4B85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0.25598477540208714</c:v>
                </c:pt>
                <c:pt idx="1">
                  <c:v>0.74401522459791281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0FC-4E72-BDDC-30ABF4B85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SECRETARÍA DE PAZ CONVIVIENCIA Y SEGURIDAD CIUDADANA SUBSECRETARIA DE SEGURIDAD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109-4CF8-8BE2-3A012B883FE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109-4CF8-8BE2-3A012B883F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B109-4CF8-8BE2-3A012B883FE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B109-4CF8-8BE2-3A012B883F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'[3]Tabla Graficas 2025'!$B$3:$F$3</c:f>
              <c:strCache>
                <c:ptCount val="5"/>
                <c:pt idx="0">
                  <c:v>Cumplido </c:v>
                </c:pt>
                <c:pt idx="1">
                  <c:v>Satisfactorio </c:v>
                </c:pt>
                <c:pt idx="2">
                  <c:v>Aceptable </c:v>
                </c:pt>
                <c:pt idx="3">
                  <c:v>Regular </c:v>
                </c:pt>
                <c:pt idx="4">
                  <c:v>Insuficiente </c:v>
                </c:pt>
              </c:strCache>
            </c:strRef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09-4CF8-8BE2-3A012B883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7D-4B7D-8E11-08CAC92C8E36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7D-4B7D-8E11-08CAC92C8E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7D-4B7D-8E11-08CAC92C8E3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77D-4B7D-8E11-08CAC92C8E36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77D-4B7D-8E11-08CAC92C8E36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77D-4B7D-8E11-08CAC92C8E36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77D-4B7D-8E11-08CAC92C8E36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77D-4B7D-8E11-08CAC92C8E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5511843291.9099998</c:v>
                </c:pt>
                <c:pt idx="1">
                  <c:v>230000000</c:v>
                </c:pt>
                <c:pt idx="2">
                  <c:v>230000000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7D-4B7D-8E11-08CAC92C8E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E8E-4127-9525-2C3E57D0C09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E8E-4127-9525-2C3E57D0C09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E8E-4127-9525-2C3E57D0C09E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8E-4127-9525-2C3E57D0C0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4.1728327134695972E-2</c:v>
                </c:pt>
                <c:pt idx="1">
                  <c:v>0.95827167286530401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8E-4127-9525-2C3E57D0C09E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E8E-4127-9525-2C3E57D0C09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E8E-4127-9525-2C3E57D0C09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E8E-4127-9525-2C3E57D0C09E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8E-4127-9525-2C3E57D0C0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4.1728327134695972E-2</c:v>
                </c:pt>
                <c:pt idx="1">
                  <c:v>0.95827167286530401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E8E-4127-9525-2C3E57D0C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1921755819687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AMBIENTE Y DESARROLLO SOSTENIBLE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6B5-47B5-8D69-152EE65BCDD9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6B5-47B5-8D69-152EE65BCDD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6B5-47B5-8D69-152EE65BCDD9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6B5-47B5-8D69-152EE65BCD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B5-47B5-8D69-152EE65BC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2B-443F-B477-88FFB59A495B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2B-443F-B477-88FFB59A495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2B-443F-B477-88FFB59A495B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2B-443F-B477-88FFB59A495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52B-443F-B477-88FFB59A495B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52B-443F-B477-88FFB59A495B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52B-443F-B477-88FFB59A495B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52B-443F-B477-88FFB59A495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4008460751.9200001</c:v>
                </c:pt>
                <c:pt idx="1">
                  <c:v>232637399</c:v>
                </c:pt>
                <c:pt idx="2">
                  <c:v>2282656369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2B-443F-B477-88FFB59A49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E7-4941-A103-9D6868B01EB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E7-4941-A103-9D6868B01EB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E7-4941-A103-9D6868B01EBA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E7-4941-A103-9D6868B01E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0.56945957819510584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E7-4941-A103-9D6868B01EBA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9E7-4941-A103-9D6868B01EB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49E7-4941-A103-9D6868B01EB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9E7-4941-A103-9D6868B01EBA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9E7-4941-A103-9D6868B01E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5.8036591449366126E-2</c:v>
                </c:pt>
                <c:pt idx="1">
                  <c:v>0.94196340855063387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9E7-4941-A103-9D6868B01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HACIENDA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E84-49E4-9E45-3E75192E8B7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E84-49E4-9E45-3E75192E8B7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E84-49E4-9E45-3E75192E8B7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E84-49E4-9E45-3E75192E8B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84-49E4-9E45-3E75192E8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78-4ECA-9946-D278938E9247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78-4ECA-9946-D278938E924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78-4ECA-9946-D278938E924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78-4ECA-9946-D278938E924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478-4ECA-9946-D278938E9247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478-4ECA-9946-D278938E9247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478-4ECA-9946-D278938E9247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478-4ECA-9946-D278938E924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27457763923.200001</c:v>
                </c:pt>
                <c:pt idx="1">
                  <c:v>12489841487.73</c:v>
                </c:pt>
                <c:pt idx="2">
                  <c:v>14282399922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78-4ECA-9946-D278938E92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84-4323-A4A6-A2A44B01207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84-4323-A4A6-A2A44B01207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84-4323-A4A6-A2A44B012073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84-4323-A4A6-A2A44B0120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0.52015888700726698</c:v>
                </c:pt>
                <c:pt idx="1">
                  <c:v>0.47984111299273302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84-4323-A4A6-A2A44B012073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484-4323-A4A6-A2A44B01207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6484-4323-A4A6-A2A44B01207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484-4323-A4A6-A2A44B012073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484-4323-A4A6-A2A44B0120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0.45487467670944998</c:v>
                </c:pt>
                <c:pt idx="1">
                  <c:v>0.54512532329054997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484-4323-A4A6-A2A44B012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SUBSECRETARIA DE TRANSITO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3AF-41B7-91BE-91644CF4373A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3AF-41B7-91BE-91644CF4373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C3AF-41B7-91BE-91644CF4373A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C3AF-41B7-91BE-91644CF437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AF-41B7-91BE-91644CF43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3D-4548-9CE9-8723618D09EC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3D-4548-9CE9-8723618D09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3D-4548-9CE9-8723618D09EC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73D-4548-9CE9-8723618D09EC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73D-4548-9CE9-8723618D09EC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73D-4548-9CE9-8723618D09EC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73D-4548-9CE9-8723618D09EC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73D-4548-9CE9-8723618D09E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1350710429.1700001</c:v>
                </c:pt>
                <c:pt idx="1">
                  <c:v>266475662</c:v>
                </c:pt>
                <c:pt idx="2">
                  <c:v>1012023985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73D-4548-9CE9-8723618D09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7-4A64-A66D-F9BC73F2F3E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7-4A64-A66D-F9BC73F2F3E5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7-4A64-A66D-F9BC73F2F3E5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67-4A64-A66D-F9BC73F2F3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0.74925310647218446</c:v>
                </c:pt>
                <c:pt idx="1">
                  <c:v>0.25074689352781554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67-4A64-A66D-F9BC73F2F3E5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767-4A64-A66D-F9BC73F2F3E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0767-4A64-A66D-F9BC73F2F3E5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767-4A64-A66D-F9BC73F2F3E5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67-4A64-A66D-F9BC73F2F3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0.19728555895118616</c:v>
                </c:pt>
                <c:pt idx="1">
                  <c:v>0.80271444104881384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767-4A64-A66D-F9BC73F2F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ED-4131-9C41-79B8AE2C59A7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ED-4131-9C41-79B8AE2C59A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ED-4131-9C41-79B8AE2C59A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ED-4131-9C41-79B8AE2C59A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9ED-4131-9C41-79B8AE2C59A7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9ED-4131-9C41-79B8AE2C59A7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9ED-4131-9C41-79B8AE2C59A7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9ED-4131-9C41-79B8AE2C59A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4393184561.1300001</c:v>
                </c:pt>
                <c:pt idx="1">
                  <c:v>394686151.60000002</c:v>
                </c:pt>
                <c:pt idx="2">
                  <c:v>3705130711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ED-4131-9C41-79B8AE2C59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35-4350-9B06-CF9E9653E6E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35-4350-9B06-CF9E9653E6E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35-4350-9B06-CF9E9653E6E2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35-4350-9B06-CF9E9653E6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0.84338152869384087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35-4350-9B06-CF9E9653E6E2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A35-4350-9B06-CF9E9653E6E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2A35-4350-9B06-CF9E9653E6E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2A35-4350-9B06-CF9E9653E6E2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A35-4350-9B06-CF9E9653E6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8.9840557824977921E-2</c:v>
                </c:pt>
                <c:pt idx="1">
                  <c:v>0.91015944217502209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A35-4350-9B06-CF9E9653E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GENERAL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D4C-44A3-9AA1-030E42546C6E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D4C-44A3-9AA1-030E42546C6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D4C-44A3-9AA1-030E42546C6E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D4C-44A3-9AA1-030E42546C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4C-44A3-9AA1-030E42546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TIC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E1B-4E85-B074-EC866940F135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E1B-4E85-B074-EC866940F13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BE1B-4E85-B074-EC866940F135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BE1B-4E85-B074-EC866940F1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E1B-4E85-B074-EC866940F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93-4042-822D-03494254722D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93-4042-822D-0349425472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93-4042-822D-03494254722D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F93-4042-822D-03494254722D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93-4042-822D-03494254722D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F93-4042-822D-03494254722D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93-4042-822D-03494254722D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F93-4042-822D-03494254722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3088762027</c:v>
                </c:pt>
                <c:pt idx="1">
                  <c:v>1397351226</c:v>
                </c:pt>
                <c:pt idx="2">
                  <c:v>2508414922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93-4042-822D-0349425472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44-4524-B07C-8A325F24C61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44-4524-B07C-8A325F24C61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44-4524-B07C-8A325F24C613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44-4524-B07C-8A325F24C6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0.81211012699360674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44-4524-B07C-8A325F24C613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B44-4524-B07C-8A325F24C61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7B44-4524-B07C-8A325F24C61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B44-4524-B07C-8A325F24C613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44-4524-B07C-8A325F24C6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0.45239847349366552</c:v>
                </c:pt>
                <c:pt idx="1">
                  <c:v>0.54760152650633453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B44-4524-B07C-8A325F24C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5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5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SUBSECRETARIA DE INNOVACION SOCIAL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397-4868-AAFB-89AA24BAA49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397-4868-AAFB-89AA24BAA4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397-4868-AAFB-89AA24BAA490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397-4868-AAFB-89AA24BAA4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397-4868-AAFB-89AA24BAA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47-41D6-A7FC-443ACE6E4413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47-41D6-A7FC-443ACE6E441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47-41D6-A7FC-443ACE6E4413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747-41D6-A7FC-443ACE6E4413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747-41D6-A7FC-443ACE6E4413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747-41D6-A7FC-443ACE6E4413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747-41D6-A7FC-443ACE6E4413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747-41D6-A7FC-443ACE6E441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743434147</c:v>
                </c:pt>
                <c:pt idx="1">
                  <c:v>223132712</c:v>
                </c:pt>
                <c:pt idx="2">
                  <c:v>544337128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47-41D6-A7FC-443ACE6E44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01-42F7-B14F-6807392DECC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01-42F7-B14F-6807392DECC4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01-42F7-B14F-6807392DECC4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01-42F7-B14F-6807392DE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0.73219279770317036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01-42F7-B14F-6807392DECC4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3E01-42F7-B14F-6807392DECC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3E01-42F7-B14F-6807392DECC4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E01-42F7-B14F-6807392DECC4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01-42F7-B14F-6807392DE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0.30013783049973358</c:v>
                </c:pt>
                <c:pt idx="1">
                  <c:v>0.69986216950026647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E01-42F7-B14F-6807392DE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SECRETARÍA DE GOBIERNO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7E5-451C-B331-26A416436107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7E5-451C-B331-26A41643610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B7E5-451C-B331-26A416436107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B7E5-451C-B331-26A4164361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'E:\[Seguimiento PDD 2025 Tablero de Control_Diciembre.xlsx]Tabla Graficas 2025'!$B$3:$F$3</c:f>
              <c:strCache>
                <c:ptCount val="5"/>
                <c:pt idx="0">
                  <c:v>Cumplido </c:v>
                </c:pt>
                <c:pt idx="1">
                  <c:v>Satisfactorio </c:v>
                </c:pt>
                <c:pt idx="2">
                  <c:v>Aceptable </c:v>
                </c:pt>
                <c:pt idx="3">
                  <c:v>Regular </c:v>
                </c:pt>
                <c:pt idx="4">
                  <c:v>Insuficiente </c:v>
                </c:pt>
              </c:strCache>
            </c:strRef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E5-451C-B331-26A416436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DE-4D70-B4E0-6D7E5AB10479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DE-4D70-B4E0-6D7E5AB1047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DE-4D70-B4E0-6D7E5AB10479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DE-4D70-B4E0-6D7E5AB10479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FDE-4D70-B4E0-6D7E5AB10479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FDE-4D70-B4E0-6D7E5AB10479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FDE-4D70-B4E0-6D7E5AB10479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FDE-4D70-B4E0-6D7E5AB1047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1375696724.8800001</c:v>
                </c:pt>
                <c:pt idx="1">
                  <c:v>449267019</c:v>
                </c:pt>
                <c:pt idx="2">
                  <c:v>449267019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DE-4D70-B4E0-6D7E5AB104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F5-45E3-A88A-D3556A224DF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F5-45E3-A88A-D3556A224DF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FF5-45E3-A88A-D3556A224DFE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F5-45E3-A88A-D3556A224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0.32657417210845568</c:v>
                </c:pt>
                <c:pt idx="1">
                  <c:v>0.67342582789154437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F5-45E3-A88A-D3556A224DFE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FF5-45E3-A88A-D3556A224DF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4FF5-45E3-A88A-D3556A224DF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FF5-45E3-A88A-D3556A224DFE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FF5-45E3-A88A-D3556A224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0.32657417210845568</c:v>
                </c:pt>
                <c:pt idx="1">
                  <c:v>0.67342582789154437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FF5-45E3-A88A-D3556A224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59861517561076E-2"/>
          <c:y val="0.13848817728373788"/>
          <c:w val="0.82994025388447135"/>
          <c:h val="0.7658197384686323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36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097810515366085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SECRETARÍA DE GOBIERNO -SUBSECRETARÍA DE GESTIÓN PÚBLICA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018-4B4B-ACCD-B2A8C6F98A31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018-4B4B-ACCD-B2A8C6F98A3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018-4B4B-ACCD-B2A8C6F98A31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018-4B4B-ACCD-B2A8C6F98A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8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18-4B4B-ACCD-B2A8C6F98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07529327009118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0C-46BC-A4E9-1C2EC3D1032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10C-46BC-A4E9-1C2EC3D1032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0C-46BC-A4E9-1C2EC3D1032A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0C-46BC-A4E9-1C2EC3D103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0.38418556820253957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0C-46BC-A4E9-1C2EC3D1032A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10C-46BC-A4E9-1C2EC3D1032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710C-46BC-A4E9-1C2EC3D1032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10C-46BC-A4E9-1C2EC3D1032A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10C-46BC-A4E9-1C2EC3D103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0.20468917589459718</c:v>
                </c:pt>
                <c:pt idx="1">
                  <c:v>0.79531082410540277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10C-46BC-A4E9-1C2EC3D10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7B-4022-9E6C-31173949DD30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7B-4022-9E6C-31173949DD3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A7B-4022-9E6C-31173949DD3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A7B-4022-9E6C-31173949DD3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A7B-4022-9E6C-31173949DD30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A7B-4022-9E6C-31173949DD30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A7B-4022-9E6C-31173949DD30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A7B-4022-9E6C-31173949DD3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3027506180</c:v>
                </c:pt>
                <c:pt idx="1">
                  <c:v>619697745</c:v>
                </c:pt>
                <c:pt idx="2">
                  <c:v>1163124182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7B-4022-9E6C-31173949DD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SECRETARÍA DE GOBIERNO - SUBSECRETARÍA DE DESARROLLO COMUNITARIO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0D65-415A-BD69-904C2024C85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0D65-415A-BD69-904C2024C85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0D65-415A-BD69-904C2024C85D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0D65-415A-BD69-904C2024C8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65-415A-BD69-904C2024C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30-4E0A-A4F8-DAF05B033C40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30-4E0A-A4F8-DAF05B033C4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30-4E0A-A4F8-DAF05B033C4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30-4E0A-A4F8-DAF05B033C4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D30-4E0A-A4F8-DAF05B033C40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D30-4E0A-A4F8-DAF05B033C40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D30-4E0A-A4F8-DAF05B033C40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D30-4E0A-A4F8-DAF05B033C4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1637061360</c:v>
                </c:pt>
                <c:pt idx="1">
                  <c:v>222000000</c:v>
                </c:pt>
                <c:pt idx="2">
                  <c:v>222000000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30-4E0A-A4F8-DAF05B033C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05-4DD4-9C83-3FA97EA0BD2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A05-4DD4-9C83-3FA97EA0BD20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A05-4DD4-9C83-3FA97EA0BD20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05-4DD4-9C83-3FA97EA0BD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0.13560884486333488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05-4DD4-9C83-3FA97EA0BD20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A05-4DD4-9C83-3FA97EA0BD2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A05-4DD4-9C83-3FA97EA0BD20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A05-4DD4-9C83-3FA97EA0BD20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A05-4DD4-9C83-3FA97EA0BD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0.13560884486333488</c:v>
                </c:pt>
                <c:pt idx="1">
                  <c:v>0.86439115513666509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A05-4DD4-9C83-3FA97EA0B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DAGRD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6D4-4438-B825-E896C82BD1A7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6D4-4438-B825-E896C82BD1A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6D4-4438-B825-E896C82BD1A7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6D4-4438-B825-E896C82BD1A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6D4-4438-B825-E896C82BD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C9-46B2-8FFF-0D60B6A9DE45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C9-46B2-8FFF-0D60B6A9DE4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C9-46B2-8FFF-0D60B6A9DE4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C9-46B2-8FFF-0D60B6A9DE4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EC9-46B2-8FFF-0D60B6A9DE45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EC9-46B2-8FFF-0D60B6A9DE45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EC9-46B2-8FFF-0D60B6A9DE45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EC9-46B2-8FFF-0D60B6A9DE4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5220260073.6800003</c:v>
                </c:pt>
                <c:pt idx="1">
                  <c:v>97452594</c:v>
                </c:pt>
                <c:pt idx="2">
                  <c:v>3244234142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C9-46B2-8FFF-0D60B6A9DE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4226771219121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55-4CB8-8636-37B28A8F33C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55-4CB8-8636-37B28A8F33C5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55-4CB8-8636-37B28A8F33C5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55-4CB8-8636-37B28A8F33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0%</c:formatCode>
                <c:ptCount val="3"/>
                <c:pt idx="0">
                  <c:v>0.62146983027858815</c:v>
                </c:pt>
                <c:pt idx="1">
                  <c:v>0.37853016972141185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55-4CB8-8636-37B28A8F33C5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655-4CB8-8636-37B28A8F33C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6655-4CB8-8636-37B28A8F33C5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655-4CB8-8636-37B28A8F33C5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655-4CB8-8636-37B28A8F33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1.8668149215657986E-2</c:v>
                </c:pt>
                <c:pt idx="1">
                  <c:v>0.98133185078434204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655-4CB8-8636-37B28A8F3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SECRETARÍA  MINAS Y ENERGÍA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F51-487F-9A44-E7FB8F19B39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F51-487F-9A44-E7FB8F19B39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F51-487F-9A44-E7FB8F19B390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F51-487F-9A44-E7FB8F19B3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51-487F-9A44-E7FB8F19B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66-449F-BF31-E62CD7B7DCC6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66-449F-BF31-E62CD7B7DCC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66-449F-BF31-E62CD7B7DCC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66-449F-BF31-E62CD7B7DCC6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066-449F-BF31-E62CD7B7DCC6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066-449F-BF31-E62CD7B7DCC6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066-449F-BF31-E62CD7B7DCC6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E066-449F-BF31-E62CD7B7DCC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2131900708</c:v>
                </c:pt>
                <c:pt idx="1">
                  <c:v>215462483.90000001</c:v>
                </c:pt>
                <c:pt idx="2">
                  <c:v>1679981551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66-449F-BF31-E62CD7B7DCC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DF-43CE-A846-B49ED5D7AD8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DF-43CE-A846-B49ED5D7AD8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7DF-43CE-A846-B49ED5D7AD81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DF-43CE-A846-B49ED5D7AD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0.78802054180846026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DF-43CE-A846-B49ED5D7AD81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7DF-43CE-A846-B49ED5D7AD8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B7DF-43CE-A846-B49ED5D7AD81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7DF-43CE-A846-B49ED5D7AD81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DF-43CE-A846-B49ED5D7AD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0.10106590944478452</c:v>
                </c:pt>
                <c:pt idx="1">
                  <c:v>0.89893409055521545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7DF-43CE-A846-B49ED5D7A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OFICINA DE PRENSA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8BD7-4FD8-8D4C-8FC0D207AA6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8BD7-4FD8-8D4C-8FC0D207AA6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8BD7-4FD8-8D4C-8FC0D207AA66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8BD7-4FD8-8D4C-8FC0D207AA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D7-4FD8-8D4C-8FC0D207A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06-4EF4-BB3F-1A04775C13D5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06-4EF4-BB3F-1A04775C13D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06-4EF4-BB3F-1A04775C13D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06-4EF4-BB3F-1A04775C13D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206-4EF4-BB3F-1A04775C13D5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206-4EF4-BB3F-1A04775C13D5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206-4EF4-BB3F-1A04775C13D5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206-4EF4-BB3F-1A04775C13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1607349952</c:v>
                </c:pt>
                <c:pt idx="1">
                  <c:v>1317644200</c:v>
                </c:pt>
                <c:pt idx="2">
                  <c:v>1417109200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06-4EF4-BB3F-1A04775C13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86-449F-9D7E-B2C233C390DF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86-449F-9D7E-B2C233C390DF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386-449F-9D7E-B2C233C390DF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86-449F-9D7E-B2C233C390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0.88164322787126326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86-449F-9D7E-B2C233C390DF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386-449F-9D7E-B2C233C390DF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7386-449F-9D7E-B2C233C390DF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386-449F-9D7E-B2C233C390DF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86-449F-9D7E-B2C233C390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0.81976186850939103</c:v>
                </c:pt>
                <c:pt idx="1">
                  <c:v>0.18023813149060897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386-449F-9D7E-B2C233C39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DIRECCION DE TURISMO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22E-45AD-A990-4EE2D1A830F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22E-45AD-A990-4EE2D1A830F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22E-45AD-A990-4EE2D1A830F0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922E-45AD-A990-4EE2D1A830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2E-45AD-A990-4EE2D1A83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A4-4E3E-B850-7F3CC9723C51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A4-4E3E-B850-7F3CC9723C5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A4-4E3E-B850-7F3CC9723C51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A4-4E3E-B850-7F3CC9723C51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EA4-4E3E-B850-7F3CC9723C51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A4-4E3E-B850-7F3CC9723C51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EA4-4E3E-B850-7F3CC9723C51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EA4-4E3E-B850-7F3CC9723C5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2425000000</c:v>
                </c:pt>
                <c:pt idx="1">
                  <c:v>819942176</c:v>
                </c:pt>
                <c:pt idx="2">
                  <c:v>1740599550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A4-4E3E-B850-7F3CC9723C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161056604461832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2EA-4F97-84B7-EFD128F5242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2EA-4F97-84B7-EFD128F5242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2EA-4F97-84B7-EFD128F5242E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EA-4F97-84B7-EFD128F524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0.71777301030927831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2EA-4F97-84B7-EFD128F5242E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62EA-4F97-84B7-EFD128F5242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62EA-4F97-84B7-EFD128F5242E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62EA-4F97-84B7-EFD128F5242E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62EA-4F97-84B7-EFD128F524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0.33812048494845359</c:v>
                </c:pt>
                <c:pt idx="1">
                  <c:v>0.66187951505154641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2EA-4F97-84B7-EFD128F52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</c:plotArea>
    <c:plotVisOnly val="1"/>
    <c:dispBlanksAs val="gap"/>
    <c:showDLblsOverMax val="0"/>
    <c:extLst/>
  </c:chart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OFICINA SEGURIDAD ALIMENTARIA Y NUTRICIONAL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49C-4359-B3C5-8222E25B370B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49C-4359-B3C5-8222E25B370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49C-4359-B3C5-8222E25B370B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49C-4359-B3C5-8222E25B37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9C-4359-B3C5-8222E25B3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60-4100-B826-CEBA319DC14A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960-4100-B826-CEBA319DC14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960-4100-B826-CEBA319DC14A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960-4100-B826-CEBA319DC14A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960-4100-B826-CEBA319DC14A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960-4100-B826-CEBA319DC14A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960-4100-B826-CEBA319DC14A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960-4100-B826-CEBA319DC14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941448150</c:v>
                </c:pt>
                <c:pt idx="1">
                  <c:v>118000000</c:v>
                </c:pt>
                <c:pt idx="2">
                  <c:v>924519230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60-4100-B826-CEBA319DC1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579-4EDD-8C44-96D16F60C16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579-4EDD-8C44-96D16F60C164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579-4EDD-8C44-96D16F60C164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579-4EDD-8C44-96D16F60C1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0.98201821311136461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579-4EDD-8C44-96D16F60C164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D579-4EDD-8C44-96D16F60C16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D579-4EDD-8C44-96D16F60C164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D579-4EDD-8C44-96D16F60C164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579-4EDD-8C44-96D16F60C1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0.12533881977462061</c:v>
                </c:pt>
                <c:pt idx="1">
                  <c:v>0.87466118022537942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D579-4EDD-8C44-96D16F60C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</c:plotArea>
    <c:plotVisOnly val="1"/>
    <c:dispBlanksAs val="gap"/>
    <c:showDLblsOverMax val="0"/>
    <c:extLst/>
  </c:chart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2746404083843854"/>
          <c:y val="1.0079365079365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OFICINA DE ASUNTOS INTERNACIONALES Y COOPERACIÓN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6C7-4C1E-BDD2-234C02FD64D3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6C7-4C1E-BDD2-234C02FD64D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C6C7-4C1E-BDD2-234C02FD64D3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C6C7-4C1E-BDD2-234C02FD64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6C7-4C1E-BDD2-234C02FD6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760-4CF5-BF77-9CEE334479F5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60-4CF5-BF77-9CEE334479F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60-4CF5-BF77-9CEE334479F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760-4CF5-BF77-9CEE334479F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760-4CF5-BF77-9CEE334479F5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760-4CF5-BF77-9CEE334479F5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760-4CF5-BF77-9CEE334479F5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760-4CF5-BF77-9CEE334479F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65573864</c:v>
                </c:pt>
                <c:pt idx="1">
                  <c:v>65573864</c:v>
                </c:pt>
                <c:pt idx="2">
                  <c:v>65573864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60-4CF5-BF77-9CEE334479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5E08-4070-B8C0-846CD69DA8E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1-5E08-4070-B8C0-846CD69DA8E7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3-5E08-4070-B8C0-846CD69DA8E7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E08-4070-B8C0-846CD69DA8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1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E08-4070-B8C0-846CD69DA8E7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16-5E08-4070-B8C0-846CD69DA8E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8-5E08-4070-B8C0-846CD69DA8E7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A-5E08-4070-B8C0-846CD69DA8E7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E08-4070-B8C0-846CD69DA8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5E08-4070-B8C0-846CD69DA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</c:plotArea>
    <c:plotVisOnly val="1"/>
    <c:dispBlanksAs val="gap"/>
    <c:showDLblsOverMax val="0"/>
    <c:extLst/>
  </c:chart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OFICINA DE FRONTERAS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59B-4BC9-8766-654636F6AEE5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59B-4BC9-8766-654636F6AEE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459B-4BC9-8766-654636F6AEE5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459B-4BC9-8766-654636F6AE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9B-4BC9-8766-654636F6A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3C-4F63-92A5-AD3B116820E0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3C-4F63-92A5-AD3B116820E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3C-4F63-92A5-AD3B116820E0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E3C-4F63-92A5-AD3B116820E0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E3C-4F63-92A5-AD3B116820E0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E3C-4F63-92A5-AD3B116820E0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E3C-4F63-92A5-AD3B116820E0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E3C-4F63-92A5-AD3B116820E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Hoja1!$B$6:$D$6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Hoja1!$B$5:$E$5</c:f>
              <c:numCache>
                <c:formatCode>_(* #,##0.00_);_(* \(#,##0.00\);_(* "-"??_);_(@_)</c:formatCode>
                <c:ptCount val="4"/>
                <c:pt idx="0">
                  <c:v>115692340</c:v>
                </c:pt>
                <c:pt idx="1">
                  <c:v>100000000</c:v>
                </c:pt>
                <c:pt idx="2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3C-4F63-92A5-AD3B116820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3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Hoja1!$H$6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9B-4EEA-85F8-173CC041E01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9B-4EEA-85F8-173CC041E01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9B-4EEA-85F8-173CC041E012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9B-4EEA-85F8-173CC041E0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Hoja1!$H$7:$H$9</c:f>
              <c:numCache>
                <c:formatCode>General</c:formatCode>
                <c:ptCount val="3"/>
                <c:pt idx="0" formatCode="0%">
                  <c:v>0.86436146075012399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9B-4EEA-85F8-173CC041E012}"/>
            </c:ext>
          </c:extLst>
        </c:ser>
        <c:ser>
          <c:idx val="1"/>
          <c:order val="1"/>
          <c:tx>
            <c:strRef>
              <c:f>Hoja1!$G$6</c:f>
              <c:strCache>
                <c:ptCount val="1"/>
                <c:pt idx="0">
                  <c:v> %co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39B-4EEA-85F8-173CC041E01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639B-4EEA-85F8-173CC041E01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39B-4EEA-85F8-173CC041E012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39B-4EEA-85F8-173CC041E0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Hoja1!$G$7:$G$9</c:f>
              <c:numCache>
                <c:formatCode>0%</c:formatCode>
                <c:ptCount val="3"/>
                <c:pt idx="0">
                  <c:v>0.86436146075012399</c:v>
                </c:pt>
                <c:pt idx="1">
                  <c:v>0.13563853924987601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39B-4EEA-85F8-173CC041E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7.2478902953586499E-2"/>
          <c:y val="0.19921865079365078"/>
          <c:w val="0.9024024261603375"/>
          <c:h val="0.68386944444444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'Gráficas 2026'!$BF$1</c:f>
              <c:strCache>
                <c:ptCount val="1"/>
                <c:pt idx="0">
                  <c:v>SECRETARIA DE PLANEACION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A3FA0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FDE-4166-A413-F627CB7DB26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FDE-4166-A413-F627CB7DB26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7FDE-4166-A413-F627CB7DB26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7FDE-4166-A413-F627CB7DB2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5"/>
              <c:pt idx="0">
                <c:v>Cumplido </c:v>
              </c:pt>
              <c:pt idx="1">
                <c:v>Satisfactorio </c:v>
              </c:pt>
              <c:pt idx="2">
                <c:v>Aceptable </c:v>
              </c:pt>
              <c:pt idx="3">
                <c:v>Regular </c:v>
              </c:pt>
              <c:pt idx="4">
                <c:v>Insuficiente </c:v>
              </c:pt>
            </c:strLit>
          </c:cat>
          <c:val>
            <c:numRef>
              <c:f>'Gráficas 2026'!$BG$1:$BK$1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3</c:v>
                </c:pt>
                <c:pt idx="3">
                  <c:v>9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DE-4166-A413-F627CB7DB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3299391"/>
        <c:axId val="1556617983"/>
      </c:barChart>
      <c:catAx>
        <c:axId val="45329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56617983"/>
        <c:crosses val="autoZero"/>
        <c:auto val="1"/>
        <c:lblAlgn val="ctr"/>
        <c:lblOffset val="100"/>
        <c:noMultiLvlLbl val="0"/>
      </c:catAx>
      <c:valAx>
        <c:axId val="155661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5329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16444406520717"/>
          <c:y val="6.5150845784115632E-2"/>
          <c:w val="0.72010509613665541"/>
          <c:h val="0.91568714074996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D5-489A-B8F9-E1A805005A51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D5-489A-B8F9-E1A805005A5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D5-489A-B8F9-E1A805005A51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D5-489A-B8F9-E1A805005A51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08730923009411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5D5-489A-B8F9-E1A805005A51}"/>
                </c:ext>
              </c:extLst>
            </c:dLbl>
            <c:dLbl>
              <c:idx val="1"/>
              <c:layout>
                <c:manualLayout>
                  <c:x val="-6.2493901218824123E-2"/>
                  <c:y val="-7.0338059656259739E-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983218193199475"/>
                      <c:h val="0.180352987112206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5D5-489A-B8F9-E1A805005A51}"/>
                </c:ext>
              </c:extLst>
            </c:dLbl>
            <c:dLbl>
              <c:idx val="2"/>
              <c:layout>
                <c:manualLayout>
                  <c:x val="2.361796017594728E-3"/>
                  <c:y val="-5.1042988583462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1227042599184"/>
                      <c:h val="0.36935874229697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5D5-489A-B8F9-E1A805005A51}"/>
                </c:ext>
              </c:extLst>
            </c:dLbl>
            <c:dLbl>
              <c:idx val="3"/>
              <c:layout>
                <c:manualLayout>
                  <c:x val="-5.8438630459155573E-2"/>
                  <c:y val="-1.2858896777840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473395914959899"/>
                      <c:h val="0.16119115178220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5D5-489A-B8F9-E1A805005A5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Hoja1!$B$4:$D$4</c:f>
              <c:strCache>
                <c:ptCount val="3"/>
                <c:pt idx="0">
                  <c:v> APROPIACION VIGENTE  </c:v>
                </c:pt>
                <c:pt idx="1">
                  <c:v> COMPROMISOS  </c:v>
                </c:pt>
                <c:pt idx="2">
                  <c:v>DISPONIBILIDADES </c:v>
                </c:pt>
              </c:strCache>
            </c:strRef>
          </c:cat>
          <c:val>
            <c:numRef>
              <c:f>Hoja1!$B$3:$E$3</c:f>
              <c:numCache>
                <c:formatCode>_(* #,##0.00_);_(* \(#,##0.00\);_(* "-"??_);_(@_)</c:formatCode>
                <c:ptCount val="4"/>
                <c:pt idx="0">
                  <c:v>2072826096.1100001</c:v>
                </c:pt>
                <c:pt idx="1">
                  <c:v>978750566</c:v>
                </c:pt>
                <c:pt idx="2">
                  <c:v>1270247934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D5-489A-B8F9-E1A805005A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3"/>
        <c:overlap val="-25"/>
        <c:axId val="1956573728"/>
        <c:axId val="1956569984"/>
      </c:barChart>
      <c:catAx>
        <c:axId val="1956573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56569984"/>
        <c:crosses val="autoZero"/>
        <c:auto val="1"/>
        <c:lblAlgn val="ctr"/>
        <c:lblOffset val="100"/>
        <c:noMultiLvlLbl val="0"/>
      </c:catAx>
      <c:valAx>
        <c:axId val="1956569984"/>
        <c:scaling>
          <c:orientation val="minMax"/>
        </c:scaling>
        <c:delete val="1"/>
        <c:axPos val="t"/>
        <c:numFmt formatCode="_(* #,##0.00_);_(* \(#,##0.00\);_(* &quot;-&quot;??_);_(@_)" sourceLinked="1"/>
        <c:majorTickMark val="none"/>
        <c:minorTickMark val="none"/>
        <c:tickLblPos val="nextTo"/>
        <c:crossAx val="195657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s-CO"/>
    </a:p>
  </c:txPr>
  <c:externalData r:id="rId4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80003260139774"/>
          <c:y val="0"/>
          <c:w val="0.83553017019006193"/>
          <c:h val="1"/>
        </c:manualLayout>
      </c:layout>
      <c:doughnutChart>
        <c:varyColors val="1"/>
        <c:ser>
          <c:idx val="2"/>
          <c:order val="0"/>
          <c:tx>
            <c:strRef>
              <c:f>Hoja1!$H$4</c:f>
              <c:strCache>
                <c:ptCount val="1"/>
                <c:pt idx="0">
                  <c:v> %d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42-4516-A7DC-CB2E7BE9024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42-4516-A7DC-CB2E7BE9024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42-4516-A7DC-CB2E7BE9024A}"/>
              </c:ext>
            </c:extLst>
          </c:dPt>
          <c:dLbls>
            <c:dLbl>
              <c:idx val="0"/>
              <c:layout>
                <c:manualLayout>
                  <c:x val="-4.1389500950166063E-3"/>
                  <c:y val="5.53359706757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42-4516-A7DC-CB2E7BE902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Hoja1!$H$5:$H$7</c:f>
              <c:numCache>
                <c:formatCode>General</c:formatCode>
                <c:ptCount val="3"/>
                <c:pt idx="0" formatCode="0%">
                  <c:v>0.61280969801751806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42-4516-A7DC-CB2E7BE9024A}"/>
            </c:ext>
          </c:extLst>
        </c:ser>
        <c:ser>
          <c:idx val="1"/>
          <c:order val="1"/>
          <c:tx>
            <c:strRef>
              <c:f>Hoja1!$G$4:$H$4</c:f>
              <c:strCache>
                <c:ptCount val="1"/>
                <c:pt idx="0">
                  <c:v> %co   %d 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DC42-4516-A7DC-CB2E7BE9024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DC42-4516-A7DC-CB2E7BE9024A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C42-4516-A7DC-CB2E7BE9024A}"/>
              </c:ext>
            </c:extLst>
          </c:dPt>
          <c:dLbls>
            <c:dLbl>
              <c:idx val="0"/>
              <c:layout>
                <c:manualLayout>
                  <c:x val="-3.6192111145688351E-3"/>
                  <c:y val="5.1001803937820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C42-4516-A7DC-CB2E7BE902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Hoja1!$G$5:$G$7</c:f>
              <c:numCache>
                <c:formatCode>0%</c:formatCode>
                <c:ptCount val="3"/>
                <c:pt idx="0">
                  <c:v>0.47218170778377733</c:v>
                </c:pt>
                <c:pt idx="1">
                  <c:v>0.52781829221622267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C42-4516-A7DC-CB2E7BE90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6EF9B-65CE-42A8-9A0F-623C44AD006C}" type="datetimeFigureOut">
              <a:rPr lang="es-CO" smtClean="0"/>
              <a:t>14/08/2026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2050"/>
            <a:ext cx="5597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646E4-241A-4A3D-9B5B-CE0C4EE547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5673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5800"/>
            <a:ext cx="611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5800"/>
            <a:ext cx="611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12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13E29A85-F8A3-C113-657C-BA7289673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>
            <a:extLst>
              <a:ext uri="{FF2B5EF4-FFF2-40B4-BE49-F238E27FC236}">
                <a16:creationId xmlns:a16="http://schemas.microsoft.com/office/drawing/2014/main" id="{2118A730-1D29-935F-9FC9-340920D5F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>
            <a:extLst>
              <a:ext uri="{FF2B5EF4-FFF2-40B4-BE49-F238E27FC236}">
                <a16:creationId xmlns:a16="http://schemas.microsoft.com/office/drawing/2014/main" id="{F3C15A94-4B72-E944-9E10-792E0E6744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5800"/>
            <a:ext cx="611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484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3D912724-45E9-F635-B3DE-455B56BB6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BAD2BE67-EA50-77CD-2654-E6BBB68F07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E43C214C-CBDB-9A30-C3C6-7F53B37D2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85800"/>
            <a:ext cx="611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321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953" y="1122363"/>
            <a:ext cx="91797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953" y="3602038"/>
            <a:ext cx="91797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009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37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99" y="1709739"/>
            <a:ext cx="1055667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099" y="4589464"/>
            <a:ext cx="1055667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14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1474" y="1825625"/>
            <a:ext cx="5201841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310" y="1825625"/>
            <a:ext cx="5201841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620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8" y="365126"/>
            <a:ext cx="10556677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069" y="1681163"/>
            <a:ext cx="51779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069" y="2505075"/>
            <a:ext cx="5177935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310" y="1681163"/>
            <a:ext cx="52034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310" y="2505075"/>
            <a:ext cx="5203435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61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0082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5814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457200"/>
            <a:ext cx="394759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3435" y="987426"/>
            <a:ext cx="619631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057400"/>
            <a:ext cx="39475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526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457200"/>
            <a:ext cx="394759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03435" y="987426"/>
            <a:ext cx="619631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057400"/>
            <a:ext cx="39475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2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5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8982" y="365125"/>
            <a:ext cx="2639169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1474" y="365125"/>
            <a:ext cx="7764512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19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474" y="365126"/>
            <a:ext cx="105566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474" y="1825625"/>
            <a:ext cx="105566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6356351"/>
            <a:ext cx="2753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B10F2-646E-4AC4-8D0B-0E76D867BE7A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6356351"/>
            <a:ext cx="4130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6356351"/>
            <a:ext cx="27539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81A16-1F9E-4BEC-85E1-504A89E671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906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hart" Target="../charts/chart1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hart" Target="../charts/chart3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6.xml"/><Relationship Id="rId5" Type="http://schemas.openxmlformats.org/officeDocument/2006/relationships/chart" Target="../charts/chart35.xml"/><Relationship Id="rId4" Type="http://schemas.openxmlformats.org/officeDocument/2006/relationships/chart" Target="../charts/char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hart" Target="../charts/chart4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9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3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6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chart" Target="../charts/chart5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9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6.xml"/><Relationship Id="rId5" Type="http://schemas.openxmlformats.org/officeDocument/2006/relationships/chart" Target="../charts/chart55.xml"/><Relationship Id="rId4" Type="http://schemas.openxmlformats.org/officeDocument/2006/relationships/chart" Target="../charts/chart5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9.xml"/><Relationship Id="rId5" Type="http://schemas.openxmlformats.org/officeDocument/2006/relationships/chart" Target="../charts/chart58.xml"/><Relationship Id="rId4" Type="http://schemas.openxmlformats.org/officeDocument/2006/relationships/chart" Target="../charts/chart5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2.xml"/><Relationship Id="rId5" Type="http://schemas.openxmlformats.org/officeDocument/2006/relationships/chart" Target="../charts/chart61.xml"/><Relationship Id="rId4" Type="http://schemas.openxmlformats.org/officeDocument/2006/relationships/chart" Target="../charts/chart6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5.xml"/><Relationship Id="rId5" Type="http://schemas.openxmlformats.org/officeDocument/2006/relationships/chart" Target="../charts/chart64.xml"/><Relationship Id="rId4" Type="http://schemas.openxmlformats.org/officeDocument/2006/relationships/chart" Target="../charts/chart6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8.xml"/><Relationship Id="rId5" Type="http://schemas.openxmlformats.org/officeDocument/2006/relationships/chart" Target="../charts/chart67.xml"/><Relationship Id="rId4" Type="http://schemas.openxmlformats.org/officeDocument/2006/relationships/chart" Target="../charts/chart6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1.xml"/><Relationship Id="rId5" Type="http://schemas.openxmlformats.org/officeDocument/2006/relationships/chart" Target="../charts/chart70.xml"/><Relationship Id="rId4" Type="http://schemas.openxmlformats.org/officeDocument/2006/relationships/chart" Target="../charts/chart6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6.xml"/><Relationship Id="rId3" Type="http://schemas.openxmlformats.org/officeDocument/2006/relationships/image" Target="../media/image10.png"/><Relationship Id="rId7" Type="http://schemas.openxmlformats.org/officeDocument/2006/relationships/chart" Target="../charts/chart7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4.xml"/><Relationship Id="rId5" Type="http://schemas.openxmlformats.org/officeDocument/2006/relationships/chart" Target="../charts/chart73.xml"/><Relationship Id="rId4" Type="http://schemas.openxmlformats.org/officeDocument/2006/relationships/chart" Target="../charts/chart7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9.xml"/><Relationship Id="rId5" Type="http://schemas.openxmlformats.org/officeDocument/2006/relationships/chart" Target="../charts/chart78.xml"/><Relationship Id="rId4" Type="http://schemas.openxmlformats.org/officeDocument/2006/relationships/chart" Target="../charts/chart7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hart" Target="../charts/chart8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2.xml"/><Relationship Id="rId5" Type="http://schemas.openxmlformats.org/officeDocument/2006/relationships/chart" Target="../charts/chart81.xml"/><Relationship Id="rId4" Type="http://schemas.openxmlformats.org/officeDocument/2006/relationships/chart" Target="../charts/chart8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6.xml"/><Relationship Id="rId5" Type="http://schemas.openxmlformats.org/officeDocument/2006/relationships/chart" Target="../charts/chart85.xml"/><Relationship Id="rId4" Type="http://schemas.openxmlformats.org/officeDocument/2006/relationships/chart" Target="../charts/chart8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9.xml"/><Relationship Id="rId5" Type="http://schemas.openxmlformats.org/officeDocument/2006/relationships/chart" Target="../charts/chart88.xml"/><Relationship Id="rId4" Type="http://schemas.openxmlformats.org/officeDocument/2006/relationships/chart" Target="../charts/chart8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2.xml"/><Relationship Id="rId5" Type="http://schemas.openxmlformats.org/officeDocument/2006/relationships/chart" Target="../charts/chart91.xml"/><Relationship Id="rId4" Type="http://schemas.openxmlformats.org/officeDocument/2006/relationships/chart" Target="../charts/chart9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5.xml"/><Relationship Id="rId5" Type="http://schemas.openxmlformats.org/officeDocument/2006/relationships/chart" Target="../charts/chart94.xml"/><Relationship Id="rId4" Type="http://schemas.openxmlformats.org/officeDocument/2006/relationships/chart" Target="../charts/chart9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8.xml"/><Relationship Id="rId5" Type="http://schemas.openxmlformats.org/officeDocument/2006/relationships/chart" Target="../charts/chart97.xml"/><Relationship Id="rId4" Type="http://schemas.openxmlformats.org/officeDocument/2006/relationships/chart" Target="../charts/chart9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1.xml"/><Relationship Id="rId5" Type="http://schemas.openxmlformats.org/officeDocument/2006/relationships/chart" Target="../charts/chart100.xml"/><Relationship Id="rId4" Type="http://schemas.openxmlformats.org/officeDocument/2006/relationships/chart" Target="../charts/chart9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4.xml"/><Relationship Id="rId5" Type="http://schemas.openxmlformats.org/officeDocument/2006/relationships/chart" Target="../charts/chart103.xml"/><Relationship Id="rId4" Type="http://schemas.openxmlformats.org/officeDocument/2006/relationships/chart" Target="../charts/chart10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7.xml"/><Relationship Id="rId5" Type="http://schemas.openxmlformats.org/officeDocument/2006/relationships/chart" Target="../charts/chart106.xml"/><Relationship Id="rId4" Type="http://schemas.openxmlformats.org/officeDocument/2006/relationships/chart" Target="../charts/chart10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0.xml"/><Relationship Id="rId5" Type="http://schemas.openxmlformats.org/officeDocument/2006/relationships/chart" Target="../charts/chart109.xml"/><Relationship Id="rId4" Type="http://schemas.openxmlformats.org/officeDocument/2006/relationships/chart" Target="../charts/chart10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12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7327" y="2926539"/>
            <a:ext cx="2642941" cy="1004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D8AB9-B310-4ED5-1850-F772AA142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66BDAE-F5C3-E8B4-5001-26D07F9F2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69DFD82-6B0E-00C4-2F08-49ADC51FB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2AD9AF-86B6-278A-743B-29D2D4104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907CBA7-63B6-DAF7-1002-CD7695B150AB}"/>
              </a:ext>
            </a:extLst>
          </p:cNvPr>
          <p:cNvSpPr/>
          <p:nvPr/>
        </p:nvSpPr>
        <p:spPr>
          <a:xfrm>
            <a:off x="1443038" y="2032001"/>
            <a:ext cx="9186211" cy="2607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SEGUIMIENTO FISICO Y FINANCIERO AL CUMPLIMIENTO DE METAS DE  PLAN DE DESARROLLO DEPARTAMENTAL 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r>
              <a:rPr lang="es-MX" sz="3200" b="1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Corte junio 2026 (con cierre)</a:t>
            </a:r>
          </a:p>
        </p:txBody>
      </p:sp>
    </p:spTree>
    <p:extLst>
      <p:ext uri="{BB962C8B-B14F-4D97-AF65-F5344CB8AC3E}">
        <p14:creationId xmlns:p14="http://schemas.microsoft.com/office/powerpoint/2010/main" val="1605306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4B6DF-8A6B-B67F-0D6A-23562B012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435D58B-1B3B-FCBE-C0C8-26E902775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26904D-7338-F361-4639-B726A0E70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03A7906-9955-EDC4-48CD-497C703D1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235894"/>
            <a:ext cx="12192000" cy="6858000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B8477A4-F3B3-4CEA-C0DB-6CBE272B0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518502"/>
              </p:ext>
            </p:extLst>
          </p:nvPr>
        </p:nvGraphicFramePr>
        <p:xfrm>
          <a:off x="2495095" y="2755026"/>
          <a:ext cx="3351134" cy="18328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675567">
                  <a:extLst>
                    <a:ext uri="{9D8B030D-6E8A-4147-A177-3AD203B41FA5}">
                      <a16:colId xmlns:a16="http://schemas.microsoft.com/office/drawing/2014/main" val="656738654"/>
                    </a:ext>
                  </a:extLst>
                </a:gridCol>
                <a:gridCol w="1675567">
                  <a:extLst>
                    <a:ext uri="{9D8B030D-6E8A-4147-A177-3AD203B41FA5}">
                      <a16:colId xmlns:a16="http://schemas.microsoft.com/office/drawing/2014/main" val="482524236"/>
                    </a:ext>
                  </a:extLst>
                </a:gridCol>
              </a:tblGrid>
              <a:tr h="22792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500" dirty="0">
                          <a:solidFill>
                            <a:schemeClr val="bg1"/>
                          </a:solidFill>
                        </a:rPr>
                        <a:t>PLAN INDICATIVO</a:t>
                      </a:r>
                      <a:endParaRPr lang="en-US" sz="15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827419"/>
                  </a:ext>
                </a:extLst>
              </a:tr>
              <a:tr h="4063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effectLst/>
                        </a:rPr>
                        <a:t>VIGENCIA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 METAS PROGRAMADAS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6321500"/>
                  </a:ext>
                </a:extLst>
              </a:tr>
              <a:tr h="263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2024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213251"/>
                  </a:ext>
                </a:extLst>
              </a:tr>
              <a:tr h="263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2025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606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18769455"/>
                  </a:ext>
                </a:extLst>
              </a:tr>
              <a:tr h="263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2026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602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3514145"/>
                  </a:ext>
                </a:extLst>
              </a:tr>
              <a:tr h="263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2027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584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0388205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4E518A5C-A07E-1594-FF4A-528AEB650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39318"/>
              </p:ext>
            </p:extLst>
          </p:nvPr>
        </p:nvGraphicFramePr>
        <p:xfrm>
          <a:off x="4957126" y="4829291"/>
          <a:ext cx="4272636" cy="185334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424212">
                  <a:extLst>
                    <a:ext uri="{9D8B030D-6E8A-4147-A177-3AD203B41FA5}">
                      <a16:colId xmlns:a16="http://schemas.microsoft.com/office/drawing/2014/main" val="656738654"/>
                    </a:ext>
                  </a:extLst>
                </a:gridCol>
                <a:gridCol w="1424212">
                  <a:extLst>
                    <a:ext uri="{9D8B030D-6E8A-4147-A177-3AD203B41FA5}">
                      <a16:colId xmlns:a16="http://schemas.microsoft.com/office/drawing/2014/main" val="482524236"/>
                    </a:ext>
                  </a:extLst>
                </a:gridCol>
                <a:gridCol w="1424212">
                  <a:extLst>
                    <a:ext uri="{9D8B030D-6E8A-4147-A177-3AD203B41FA5}">
                      <a16:colId xmlns:a16="http://schemas.microsoft.com/office/drawing/2014/main" val="3016530241"/>
                    </a:ext>
                  </a:extLst>
                </a:gridCol>
              </a:tblGrid>
              <a:tr h="299534">
                <a:tc gridSpan="3">
                  <a:txBody>
                    <a:bodyPr/>
                    <a:lstStyle/>
                    <a:p>
                      <a:pPr algn="ctr"/>
                      <a:r>
                        <a:rPr lang="es-ES" sz="1500" b="1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PLAN  DE ACCIÓN</a:t>
                      </a:r>
                      <a:endParaRPr lang="en-US" sz="15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827419"/>
                  </a:ext>
                </a:extLst>
              </a:tr>
              <a:tr h="5017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VIGENCIA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 METAS PROGRAMADAS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% EJECUCIÓN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7105494"/>
                  </a:ext>
                </a:extLst>
              </a:tr>
              <a:tr h="3438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2024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540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81,9%</a:t>
                      </a:r>
                      <a:endParaRPr lang="en-US" sz="15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213251"/>
                  </a:ext>
                </a:extLst>
              </a:tr>
              <a:tr h="3438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u="none" strike="noStrike" dirty="0">
                          <a:effectLst/>
                        </a:rPr>
                        <a:t>2025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607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83,9%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18769455"/>
                  </a:ext>
                </a:extLst>
              </a:tr>
              <a:tr h="34386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22,60%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38659018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54CEBEF4-76C0-9321-9156-4C056C981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910783"/>
              </p:ext>
            </p:extLst>
          </p:nvPr>
        </p:nvGraphicFramePr>
        <p:xfrm>
          <a:off x="1097622" y="1397359"/>
          <a:ext cx="3125966" cy="111329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125966">
                  <a:extLst>
                    <a:ext uri="{9D8B030D-6E8A-4147-A177-3AD203B41FA5}">
                      <a16:colId xmlns:a16="http://schemas.microsoft.com/office/drawing/2014/main" val="656738654"/>
                    </a:ext>
                  </a:extLst>
                </a:gridCol>
              </a:tblGrid>
              <a:tr h="362234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/>
                        <a:t>PLAN DE DESARROLLO DEPARTAMENTAL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827419"/>
                  </a:ext>
                </a:extLst>
              </a:tr>
              <a:tr h="282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VIGENCIA: 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2024-2027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213251"/>
                  </a:ext>
                </a:extLst>
              </a:tr>
              <a:tr h="2823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 DE METAS:  623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18769455"/>
                  </a:ext>
                </a:extLst>
              </a:tr>
            </a:tbl>
          </a:graphicData>
        </a:graphic>
      </p:graphicFrame>
      <p:cxnSp>
        <p:nvCxnSpPr>
          <p:cNvPr id="12" name="Conector: angular 11">
            <a:extLst>
              <a:ext uri="{FF2B5EF4-FFF2-40B4-BE49-F238E27FC236}">
                <a16:creationId xmlns:a16="http://schemas.microsoft.com/office/drawing/2014/main" id="{FF3E4DD2-09ED-7825-D2FB-1ECB8D40E7E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69658" y="2640634"/>
            <a:ext cx="774305" cy="718374"/>
          </a:xfrm>
          <a:prstGeom prst="bentConnector2">
            <a:avLst/>
          </a:prstGeom>
          <a:ln w="508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5CD5AD4F-13DD-4AF3-A0AF-FEECCA9F80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568365"/>
              </p:ext>
            </p:extLst>
          </p:nvPr>
        </p:nvGraphicFramePr>
        <p:xfrm>
          <a:off x="6393397" y="2145425"/>
          <a:ext cx="4416801" cy="2567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Elipse 14">
            <a:extLst>
              <a:ext uri="{FF2B5EF4-FFF2-40B4-BE49-F238E27FC236}">
                <a16:creationId xmlns:a16="http://schemas.microsoft.com/office/drawing/2014/main" id="{5C34E202-31A2-FB4F-D8C1-BA9413CE3582}"/>
              </a:ext>
            </a:extLst>
          </p:cNvPr>
          <p:cNvSpPr/>
          <p:nvPr/>
        </p:nvSpPr>
        <p:spPr>
          <a:xfrm>
            <a:off x="358968" y="1532178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PDD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D66AA9D-6BD1-FC39-0C7F-F4166DA051B9}"/>
              </a:ext>
            </a:extLst>
          </p:cNvPr>
          <p:cNvSpPr/>
          <p:nvPr/>
        </p:nvSpPr>
        <p:spPr>
          <a:xfrm>
            <a:off x="1772414" y="3139321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P I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561EF2D-BAE7-1B85-52F7-62A12ED9FDCE}"/>
              </a:ext>
            </a:extLst>
          </p:cNvPr>
          <p:cNvSpPr/>
          <p:nvPr/>
        </p:nvSpPr>
        <p:spPr>
          <a:xfrm>
            <a:off x="3733963" y="5361541"/>
            <a:ext cx="1037137" cy="98709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" dirty="0"/>
              <a:t> Presupuesto </a:t>
            </a:r>
          </a:p>
          <a:p>
            <a:pPr algn="ctr"/>
            <a:endParaRPr lang="es-CO" sz="800" dirty="0"/>
          </a:p>
          <a:p>
            <a:pPr algn="ctr"/>
            <a:r>
              <a:rPr lang="es-CO" sz="800" dirty="0"/>
              <a:t>POAI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A939B24-6E26-2155-B86A-8F1BD1ADD96E}"/>
              </a:ext>
            </a:extLst>
          </p:cNvPr>
          <p:cNvSpPr txBox="1"/>
          <p:nvPr/>
        </p:nvSpPr>
        <p:spPr>
          <a:xfrm>
            <a:off x="4926664" y="613791"/>
            <a:ext cx="3802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>
                <a:solidFill>
                  <a:srgbClr val="2086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MX" sz="3600" b="1" dirty="0"/>
              <a:t>PDD 2024 - 2027</a:t>
            </a:r>
          </a:p>
        </p:txBody>
      </p: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46B3AFE4-73D5-883F-B348-903148308D1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012359" y="4804719"/>
            <a:ext cx="774305" cy="718374"/>
          </a:xfrm>
          <a:prstGeom prst="bentConnector2">
            <a:avLst/>
          </a:prstGeom>
          <a:ln w="508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617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3B36395-F1B8-63BE-470F-BF78066260CB}"/>
              </a:ext>
            </a:extLst>
          </p:cNvPr>
          <p:cNvSpPr txBox="1"/>
          <p:nvPr/>
        </p:nvSpPr>
        <p:spPr>
          <a:xfrm>
            <a:off x="2677072" y="177459"/>
            <a:ext cx="678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>
                <a:solidFill>
                  <a:srgbClr val="2086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MX" sz="3600" b="1" dirty="0"/>
              <a:t>PDD - METAS 2026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E5D9C8E-B6D8-1781-8A9A-85A3C9F063CD}"/>
              </a:ext>
            </a:extLst>
          </p:cNvPr>
          <p:cNvCxnSpPr>
            <a:cxnSpLocks/>
          </p:cNvCxnSpPr>
          <p:nvPr/>
        </p:nvCxnSpPr>
        <p:spPr>
          <a:xfrm>
            <a:off x="2544599" y="787429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39;p7">
            <a:extLst>
              <a:ext uri="{FF2B5EF4-FFF2-40B4-BE49-F238E27FC236}">
                <a16:creationId xmlns:a16="http://schemas.microsoft.com/office/drawing/2014/main" id="{7B31DAFF-D48B-460B-5CC4-7BD0E232F0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126" y="130082"/>
            <a:ext cx="1739386" cy="8478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EC458B0-4A9F-2B46-8B34-2C4D22941A3A}"/>
              </a:ext>
            </a:extLst>
          </p:cNvPr>
          <p:cNvSpPr txBox="1"/>
          <p:nvPr/>
        </p:nvSpPr>
        <p:spPr>
          <a:xfrm>
            <a:off x="-363034" y="1357614"/>
            <a:ext cx="6718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>
                <a:solidFill>
                  <a:srgbClr val="2086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MX" sz="2800" dirty="0"/>
              <a:t>Parámetros Físicos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8C8A76BA-5387-9468-71C9-7077BED8CAE4}"/>
              </a:ext>
            </a:extLst>
          </p:cNvPr>
          <p:cNvCxnSpPr>
            <a:cxnSpLocks/>
          </p:cNvCxnSpPr>
          <p:nvPr/>
        </p:nvCxnSpPr>
        <p:spPr>
          <a:xfrm>
            <a:off x="5864643" y="1900737"/>
            <a:ext cx="19456" cy="4254089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F6027AF-DBEF-CF8B-605A-6A7BF8D29552}"/>
              </a:ext>
            </a:extLst>
          </p:cNvPr>
          <p:cNvSpPr/>
          <p:nvPr/>
        </p:nvSpPr>
        <p:spPr>
          <a:xfrm>
            <a:off x="7817827" y="5144698"/>
            <a:ext cx="37028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4047AC1-3EE3-57A5-8507-E0DC1A072DEC}"/>
              </a:ext>
            </a:extLst>
          </p:cNvPr>
          <p:cNvSpPr/>
          <p:nvPr/>
        </p:nvSpPr>
        <p:spPr>
          <a:xfrm>
            <a:off x="1710618" y="3400300"/>
            <a:ext cx="30512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Banco de proyectos- SPD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FBA306A-4528-4F24-6529-79E735AC0ECC}"/>
              </a:ext>
            </a:extLst>
          </p:cNvPr>
          <p:cNvSpPr txBox="1"/>
          <p:nvPr/>
        </p:nvSpPr>
        <p:spPr>
          <a:xfrm>
            <a:off x="5469622" y="1321254"/>
            <a:ext cx="6779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>
                <a:solidFill>
                  <a:srgbClr val="2086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MX" sz="2800" dirty="0"/>
              <a:t>Parámetros Financieros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860CC036-2A01-6E81-99D0-111FF6FB7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06540"/>
              </p:ext>
            </p:extLst>
          </p:nvPr>
        </p:nvGraphicFramePr>
        <p:xfrm>
          <a:off x="783460" y="1974778"/>
          <a:ext cx="4563004" cy="134302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681306">
                  <a:extLst>
                    <a:ext uri="{9D8B030D-6E8A-4147-A177-3AD203B41FA5}">
                      <a16:colId xmlns:a16="http://schemas.microsoft.com/office/drawing/2014/main" val="1217765911"/>
                    </a:ext>
                  </a:extLst>
                </a:gridCol>
                <a:gridCol w="1397302">
                  <a:extLst>
                    <a:ext uri="{9D8B030D-6E8A-4147-A177-3AD203B41FA5}">
                      <a16:colId xmlns:a16="http://schemas.microsoft.com/office/drawing/2014/main" val="568250551"/>
                    </a:ext>
                  </a:extLst>
                </a:gridCol>
                <a:gridCol w="1484396">
                  <a:extLst>
                    <a:ext uri="{9D8B030D-6E8A-4147-A177-3AD203B41FA5}">
                      <a16:colId xmlns:a16="http://schemas.microsoft.com/office/drawing/2014/main" val="3940444532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Criterios de evaluación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Color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03757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Cumplido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Igual o Superior  100%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089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926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Satisfactorio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Hasta 99,99%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3403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Aceptable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Hasta 74,99%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940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Regular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Hasta 49,99%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06687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Insuficiente</a:t>
                      </a:r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Hasta 24,99%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 dirty="0">
                          <a:effectLst/>
                        </a:rPr>
                        <a:t> 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914457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B97D84F-A798-FAF6-64A2-A61DF8A66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168701"/>
              </p:ext>
            </p:extLst>
          </p:nvPr>
        </p:nvGraphicFramePr>
        <p:xfrm>
          <a:off x="8363113" y="1974778"/>
          <a:ext cx="2559448" cy="316992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23184">
                  <a:extLst>
                    <a:ext uri="{9D8B030D-6E8A-4147-A177-3AD203B41FA5}">
                      <a16:colId xmlns:a16="http://schemas.microsoft.com/office/drawing/2014/main" val="1136579657"/>
                    </a:ext>
                  </a:extLst>
                </a:gridCol>
                <a:gridCol w="1036264">
                  <a:extLst>
                    <a:ext uri="{9D8B030D-6E8A-4147-A177-3AD203B41FA5}">
                      <a16:colId xmlns:a16="http://schemas.microsoft.com/office/drawing/2014/main" val="2124809269"/>
                    </a:ext>
                  </a:extLst>
                </a:gridCol>
              </a:tblGrid>
              <a:tr h="17787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600" b="1" u="none" strike="noStrike" dirty="0">
                          <a:effectLst/>
                        </a:rPr>
                        <a:t>Porcentaje de evaluación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15703"/>
                  </a:ext>
                </a:extLst>
              </a:tr>
              <a:tr h="169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Enero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8,33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4016115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junio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16,66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27544051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junio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24,99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0752818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junio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33,32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357522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junio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41,65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139555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Junio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49,98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0829203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Julio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58,31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6679587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Agosto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66,64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37941456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Septiembre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74,97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75871345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Octubre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83,3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3777042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Noviembre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91,63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77629870"/>
                  </a:ext>
                </a:extLst>
              </a:tr>
              <a:tr h="1861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Diciembre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99,96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15102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75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CA6A904B-7078-45AB-2F00-4D67E43FE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0D134FC-2F78-AEDD-C081-1E49744A777F}"/>
              </a:ext>
            </a:extLst>
          </p:cNvPr>
          <p:cNvSpPr txBox="1"/>
          <p:nvPr/>
        </p:nvSpPr>
        <p:spPr>
          <a:xfrm>
            <a:off x="2677072" y="177459"/>
            <a:ext cx="678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>
                <a:solidFill>
                  <a:srgbClr val="2086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MX" sz="3600" b="1" dirty="0"/>
              <a:t>PDD - METAS 2026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50ACAB7-8C5A-D61F-BC10-E5FE041A2EAD}"/>
              </a:ext>
            </a:extLst>
          </p:cNvPr>
          <p:cNvCxnSpPr>
            <a:cxnSpLocks/>
          </p:cNvCxnSpPr>
          <p:nvPr/>
        </p:nvCxnSpPr>
        <p:spPr>
          <a:xfrm>
            <a:off x="2544599" y="787429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39;p7">
            <a:extLst>
              <a:ext uri="{FF2B5EF4-FFF2-40B4-BE49-F238E27FC236}">
                <a16:creationId xmlns:a16="http://schemas.microsoft.com/office/drawing/2014/main" id="{D6231D5A-3A1A-CFCD-AF61-7BB96F40BB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126" y="130082"/>
            <a:ext cx="1739386" cy="8478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1D309D0-094B-3A33-948F-BC0FC9755820}"/>
              </a:ext>
            </a:extLst>
          </p:cNvPr>
          <p:cNvSpPr txBox="1"/>
          <p:nvPr/>
        </p:nvSpPr>
        <p:spPr>
          <a:xfrm>
            <a:off x="2677072" y="732970"/>
            <a:ext cx="6718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>
                <a:solidFill>
                  <a:srgbClr val="20861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MX" sz="2800" dirty="0"/>
              <a:t>Corte a junio de 2026 (con cierre)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5D4C996-E4F9-8F10-EB11-E660FE53C932}"/>
              </a:ext>
            </a:extLst>
          </p:cNvPr>
          <p:cNvCxnSpPr>
            <a:cxnSpLocks/>
          </p:cNvCxnSpPr>
          <p:nvPr/>
        </p:nvCxnSpPr>
        <p:spPr>
          <a:xfrm>
            <a:off x="5864643" y="1900737"/>
            <a:ext cx="19456" cy="4254089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D375043-82E1-6ACA-8490-BC187934F7B0}"/>
              </a:ext>
            </a:extLst>
          </p:cNvPr>
          <p:cNvSpPr/>
          <p:nvPr/>
        </p:nvSpPr>
        <p:spPr>
          <a:xfrm>
            <a:off x="7347618" y="5986530"/>
            <a:ext cx="43452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3A23515-8C91-3099-1765-F15F8A7F1FC8}"/>
              </a:ext>
            </a:extLst>
          </p:cNvPr>
          <p:cNvSpPr txBox="1"/>
          <p:nvPr/>
        </p:nvSpPr>
        <p:spPr>
          <a:xfrm>
            <a:off x="6904267" y="1681494"/>
            <a:ext cx="385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FE98EB40-C73C-3E36-98AB-142ABED8E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543329"/>
              </p:ext>
            </p:extLst>
          </p:nvPr>
        </p:nvGraphicFramePr>
        <p:xfrm>
          <a:off x="1085680" y="1888265"/>
          <a:ext cx="3937933" cy="1036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30530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07403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1" dirty="0"/>
                        <a:t>M</a:t>
                      </a:r>
                      <a:r>
                        <a:rPr lang="es-CO" sz="1600" b="1" dirty="0"/>
                        <a:t>etas programadas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% de Ejecución Física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602</a:t>
                      </a:r>
                      <a:endParaRPr lang="es-CO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46,83%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id="{31329C34-C531-0F48-02BD-C7C2A17C5171}"/>
              </a:ext>
            </a:extLst>
          </p:cNvPr>
          <p:cNvSpPr txBox="1"/>
          <p:nvPr/>
        </p:nvSpPr>
        <p:spPr>
          <a:xfrm>
            <a:off x="1669614" y="1419505"/>
            <a:ext cx="277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Estado de las metas 2026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A021795-5727-2C7E-C583-E43F3DF712A1}"/>
              </a:ext>
            </a:extLst>
          </p:cNvPr>
          <p:cNvSpPr/>
          <p:nvPr/>
        </p:nvSpPr>
        <p:spPr>
          <a:xfrm>
            <a:off x="1325819" y="5926719"/>
            <a:ext cx="30512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5E4603AB-854A-450B-867C-1414AEA70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536810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9686284"/>
              </p:ext>
            </p:extLst>
          </p:nvPr>
        </p:nvGraphicFramePr>
        <p:xfrm>
          <a:off x="779445" y="3169402"/>
          <a:ext cx="4550401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324857"/>
              </p:ext>
            </p:extLst>
          </p:nvPr>
        </p:nvGraphicFramePr>
        <p:xfrm>
          <a:off x="6036352" y="2021099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428065"/>
              </p:ext>
            </p:extLst>
          </p:nvPr>
        </p:nvGraphicFramePr>
        <p:xfrm>
          <a:off x="6904267" y="4444348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64399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FBA2B-6699-585A-75D6-398101CAB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EA5469F-40B8-F3EA-BF7D-E2C237D1BC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7" t="17998"/>
          <a:stretch/>
        </p:blipFill>
        <p:spPr>
          <a:xfrm rot="10800000">
            <a:off x="23811" y="856"/>
            <a:ext cx="12192001" cy="685714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1885916-91B9-0597-EC22-7081FB20C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2" y="318840"/>
            <a:ext cx="2939780" cy="1262577"/>
          </a:xfrm>
          <a:prstGeom prst="rect">
            <a:avLst/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21DDDA0-6E81-21A3-87F8-08A99BC8BB73}"/>
              </a:ext>
            </a:extLst>
          </p:cNvPr>
          <p:cNvSpPr/>
          <p:nvPr/>
        </p:nvSpPr>
        <p:spPr>
          <a:xfrm>
            <a:off x="1268136" y="2075451"/>
            <a:ext cx="9725164" cy="27152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s-CO" dirty="0">
                <a:solidFill>
                  <a:schemeClr val="bg1"/>
                </a:solidFill>
              </a:rPr>
              <a:t>Generalidades del Plan de desarrollo departamental 2024 - 2027, Nariño, región país para el mundo.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6C2304D-48C8-204B-885C-B36332A2FC84}"/>
              </a:ext>
            </a:extLst>
          </p:cNvPr>
          <p:cNvSpPr txBox="1"/>
          <p:nvPr/>
        </p:nvSpPr>
        <p:spPr>
          <a:xfrm>
            <a:off x="1087300" y="2716636"/>
            <a:ext cx="98397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/>
            <a:r>
              <a:rPr lang="es-CO" sz="2800" dirty="0"/>
              <a:t>     Avances de las metas en la vigencia 2026 </a:t>
            </a:r>
            <a:r>
              <a:rPr lang="es-MX" sz="2800" dirty="0"/>
              <a:t>Corte a junio(con cierre).</a:t>
            </a:r>
            <a:r>
              <a:rPr lang="es-CO" sz="2800" dirty="0"/>
              <a:t> </a:t>
            </a:r>
          </a:p>
          <a:p>
            <a:pPr marL="355600" indent="-355600"/>
            <a:r>
              <a:rPr lang="es-CO" sz="2800" b="1" dirty="0"/>
              <a:t>     Reporte por dependencias y entidades departamentales.</a:t>
            </a:r>
          </a:p>
        </p:txBody>
      </p:sp>
    </p:spTree>
    <p:extLst>
      <p:ext uri="{BB962C8B-B14F-4D97-AF65-F5344CB8AC3E}">
        <p14:creationId xmlns:p14="http://schemas.microsoft.com/office/powerpoint/2010/main" val="32720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2E776-0EB0-9EC8-C1A9-6AA0F77B0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190D392-3FE7-44E5-1278-E4AE8E827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01912D-F328-3704-5A8E-94192C856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60EEC3A-845A-BEAF-9C12-268F91BAB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F496B40-31BD-0BCB-2688-F5F9DCFF1F26}"/>
              </a:ext>
            </a:extLst>
          </p:cNvPr>
          <p:cNvSpPr/>
          <p:nvPr/>
        </p:nvSpPr>
        <p:spPr>
          <a:xfrm>
            <a:off x="1423987" y="2809293"/>
            <a:ext cx="9124950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Educación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553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92591" y="4969664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B96FD82-0EC5-4153-9B8E-73FC8DB56873}"/>
              </a:ext>
            </a:extLst>
          </p:cNvPr>
          <p:cNvSpPr/>
          <p:nvPr/>
        </p:nvSpPr>
        <p:spPr>
          <a:xfrm>
            <a:off x="4118542" y="83675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Educación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8347FB8-251C-721E-21CE-CC28B45E183D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8EFAE9A-1A01-C4E8-92F7-C5ABCF01CC7F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7797015-BE34-E282-45ED-83EA75DF0E3C}"/>
              </a:ext>
            </a:extLst>
          </p:cNvPr>
          <p:cNvSpPr txBox="1"/>
          <p:nvPr/>
        </p:nvSpPr>
        <p:spPr>
          <a:xfrm>
            <a:off x="2720491" y="7664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7CC52E-E074-FF96-EF5A-6F41FBA7CBDF}"/>
              </a:ext>
            </a:extLst>
          </p:cNvPr>
          <p:cNvSpPr/>
          <p:nvPr/>
        </p:nvSpPr>
        <p:spPr>
          <a:xfrm>
            <a:off x="7230055" y="5832559"/>
            <a:ext cx="34395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FD0369-E56A-FF46-DB93-C1683B489AB3}"/>
              </a:ext>
            </a:extLst>
          </p:cNvPr>
          <p:cNvSpPr txBox="1"/>
          <p:nvPr/>
        </p:nvSpPr>
        <p:spPr>
          <a:xfrm>
            <a:off x="6771521" y="1513138"/>
            <a:ext cx="472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34A658E-C513-4CE2-9F0A-5AB2B7A389EA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3F20912B-90B2-40D8-83E4-2D4E2105C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083778"/>
              </p:ext>
            </p:extLst>
          </p:nvPr>
        </p:nvGraphicFramePr>
        <p:xfrm>
          <a:off x="1138476" y="2147910"/>
          <a:ext cx="4101350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27243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74107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41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66,10%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sp>
        <p:nvSpPr>
          <p:cNvPr id="32" name="Rectángulo 31">
            <a:extLst>
              <a:ext uri="{FF2B5EF4-FFF2-40B4-BE49-F238E27FC236}">
                <a16:creationId xmlns:a16="http://schemas.microsoft.com/office/drawing/2014/main" id="{93938D40-6F42-47E3-B3F2-39D11776F005}"/>
              </a:ext>
            </a:extLst>
          </p:cNvPr>
          <p:cNvSpPr/>
          <p:nvPr/>
        </p:nvSpPr>
        <p:spPr>
          <a:xfrm>
            <a:off x="1379245" y="5832560"/>
            <a:ext cx="36713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C24B69F6-0E73-429E-9039-B637C1DB2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303745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186999"/>
              </p:ext>
            </p:extLst>
          </p:nvPr>
        </p:nvGraphicFramePr>
        <p:xfrm>
          <a:off x="997311" y="3255593"/>
          <a:ext cx="4258398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604445"/>
              </p:ext>
            </p:extLst>
          </p:nvPr>
        </p:nvGraphicFramePr>
        <p:xfrm>
          <a:off x="6247037" y="1882470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1498945"/>
              </p:ext>
            </p:extLst>
          </p:nvPr>
        </p:nvGraphicFramePr>
        <p:xfrm>
          <a:off x="7038065" y="4392786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9780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0AB6E-95B4-F173-64A2-F49541695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1C5E647-421B-002B-3C43-99BBD6A88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15B3590-0CF3-43B3-8C5E-D9517C05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6182B24-7D37-2828-DAE0-7E267EDB5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D02ADFB-7C3A-0BEF-33D9-193382BF84EF}"/>
              </a:ext>
            </a:extLst>
          </p:cNvPr>
          <p:cNvSpPr/>
          <p:nvPr/>
        </p:nvSpPr>
        <p:spPr>
          <a:xfrm>
            <a:off x="1423987" y="2809294"/>
            <a:ext cx="9124950" cy="5435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Programa Educación Superior</a:t>
            </a:r>
          </a:p>
        </p:txBody>
      </p:sp>
    </p:spTree>
    <p:extLst>
      <p:ext uri="{BB962C8B-B14F-4D97-AF65-F5344CB8AC3E}">
        <p14:creationId xmlns:p14="http://schemas.microsoft.com/office/powerpoint/2010/main" val="3954099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7D8A9-AE53-D625-15D7-CBA96834E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5833AC5-20A4-C69E-7159-740C381CAC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5AAFA84-A472-6C72-38E6-7244DEC22D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84124" y="4969664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468200B0-550B-593B-75FC-317EEEAC8DDA}"/>
              </a:ext>
            </a:extLst>
          </p:cNvPr>
          <p:cNvSpPr/>
          <p:nvPr/>
        </p:nvSpPr>
        <p:spPr>
          <a:xfrm>
            <a:off x="2858420" y="454724"/>
            <a:ext cx="6429374" cy="6234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Programa Educación Superior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56442F3A-78AF-EEDA-9CA7-EF22F2EB9E6D}"/>
              </a:ext>
            </a:extLst>
          </p:cNvPr>
          <p:cNvCxnSpPr>
            <a:cxnSpLocks/>
          </p:cNvCxnSpPr>
          <p:nvPr/>
        </p:nvCxnSpPr>
        <p:spPr>
          <a:xfrm>
            <a:off x="2551782" y="1035912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60BA244-5629-B45D-2D64-227DBA69050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B264920F-87A9-694D-B3C1-92CDFFB35E22}"/>
              </a:ext>
            </a:extLst>
          </p:cNvPr>
          <p:cNvSpPr txBox="1"/>
          <p:nvPr/>
        </p:nvSpPr>
        <p:spPr>
          <a:xfrm>
            <a:off x="2805113" y="1035913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AFEC16C-0A98-10CF-DDC0-C482DAA55881}"/>
              </a:ext>
            </a:extLst>
          </p:cNvPr>
          <p:cNvSpPr/>
          <p:nvPr/>
        </p:nvSpPr>
        <p:spPr>
          <a:xfrm>
            <a:off x="7087281" y="6173158"/>
            <a:ext cx="34138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95B65B1-FA89-A4D3-9B07-B7627BCD3EB4}"/>
              </a:ext>
            </a:extLst>
          </p:cNvPr>
          <p:cNvSpPr txBox="1"/>
          <p:nvPr/>
        </p:nvSpPr>
        <p:spPr>
          <a:xfrm>
            <a:off x="6847323" y="1587201"/>
            <a:ext cx="472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97D1F52-6305-E941-9832-D066563B4161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C77D1DCE-1680-EEE6-F09E-193644970F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512125"/>
              </p:ext>
            </p:extLst>
          </p:nvPr>
        </p:nvGraphicFramePr>
        <p:xfrm>
          <a:off x="1113027" y="2225193"/>
          <a:ext cx="4101350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27243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74107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15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15,37%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sp>
        <p:nvSpPr>
          <p:cNvPr id="32" name="Rectángulo 31">
            <a:extLst>
              <a:ext uri="{FF2B5EF4-FFF2-40B4-BE49-F238E27FC236}">
                <a16:creationId xmlns:a16="http://schemas.microsoft.com/office/drawing/2014/main" id="{8FC77230-2FCB-8975-DE8F-1E7072562CE5}"/>
              </a:ext>
            </a:extLst>
          </p:cNvPr>
          <p:cNvSpPr/>
          <p:nvPr/>
        </p:nvSpPr>
        <p:spPr>
          <a:xfrm>
            <a:off x="1392400" y="6055592"/>
            <a:ext cx="35935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EB58D8F2-71C5-47E1-A8FA-9599FEF9AF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136313"/>
              </p:ext>
            </p:extLst>
          </p:nvPr>
        </p:nvGraphicFramePr>
        <p:xfrm>
          <a:off x="8678415" y="40115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719046"/>
              </p:ext>
            </p:extLst>
          </p:nvPr>
        </p:nvGraphicFramePr>
        <p:xfrm>
          <a:off x="1054484" y="3302087"/>
          <a:ext cx="4215105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2496273"/>
              </p:ext>
            </p:extLst>
          </p:nvPr>
        </p:nvGraphicFramePr>
        <p:xfrm>
          <a:off x="6847323" y="4562087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5380621"/>
              </p:ext>
            </p:extLst>
          </p:nvPr>
        </p:nvGraphicFramePr>
        <p:xfrm>
          <a:off x="6256955" y="1916173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23617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8DA2-398E-B007-EC07-F5038E5F5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30FEEA-2DA0-BE04-63E6-4225CBADB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D300753-6CDA-688B-F67D-A4CE1EF3B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A14A9-0992-C696-1CE7-0FF98514E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77BA504-8175-A2CB-FF1E-E76BF906E6BF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Instituto Departamental de Salud de Nariño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26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33521"/>
            <a:ext cx="3439572" cy="1911300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3398BD89-8475-4204-83D9-8D727F35EEB6}"/>
              </a:ext>
            </a:extLst>
          </p:cNvPr>
          <p:cNvSpPr/>
          <p:nvPr/>
        </p:nvSpPr>
        <p:spPr>
          <a:xfrm>
            <a:off x="2756017" y="22655"/>
            <a:ext cx="6582046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Instituto Departamental de Salud de Nariño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AC9CE7A-D126-230E-31A7-C165F1A620B1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76D91A2C-6AA9-33A2-F3E1-D12F972BE7C6}"/>
              </a:ext>
            </a:extLst>
          </p:cNvPr>
          <p:cNvSpPr/>
          <p:nvPr/>
        </p:nvSpPr>
        <p:spPr>
          <a:xfrm>
            <a:off x="1249821" y="5814572"/>
            <a:ext cx="38769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 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5F1D449-351E-52AC-53A6-05D01FF9A4E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0365F90-C7A0-71D9-0F1C-93E85D0BB589}"/>
              </a:ext>
            </a:extLst>
          </p:cNvPr>
          <p:cNvSpPr txBox="1"/>
          <p:nvPr/>
        </p:nvSpPr>
        <p:spPr>
          <a:xfrm>
            <a:off x="2720491" y="7664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F2E5A05-6565-DFAC-E070-BECA47AE496E}"/>
              </a:ext>
            </a:extLst>
          </p:cNvPr>
          <p:cNvSpPr/>
          <p:nvPr/>
        </p:nvSpPr>
        <p:spPr>
          <a:xfrm>
            <a:off x="7270890" y="5790668"/>
            <a:ext cx="356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junio2026 incluye proyecto salud despacho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02E078-D7D4-0973-AB44-58DDBE5630B0}"/>
              </a:ext>
            </a:extLst>
          </p:cNvPr>
          <p:cNvSpPr txBox="1"/>
          <p:nvPr/>
        </p:nvSpPr>
        <p:spPr>
          <a:xfrm>
            <a:off x="6743614" y="1574907"/>
            <a:ext cx="381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A93E2BCC-5986-C5C7-1043-70D9C903B7D8}"/>
              </a:ext>
            </a:extLst>
          </p:cNvPr>
          <p:cNvGraphicFramePr/>
          <p:nvPr/>
        </p:nvGraphicFramePr>
        <p:xfrm>
          <a:off x="10111322" y="4465780"/>
          <a:ext cx="1901290" cy="1722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CuadroTexto 21">
            <a:extLst>
              <a:ext uri="{FF2B5EF4-FFF2-40B4-BE49-F238E27FC236}">
                <a16:creationId xmlns:a16="http://schemas.microsoft.com/office/drawing/2014/main" id="{C5494575-5CA8-46E4-82FD-6A013036FA60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3D4074C2-83B6-48FB-A1E0-6A25BB10B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841448"/>
              </p:ext>
            </p:extLst>
          </p:nvPr>
        </p:nvGraphicFramePr>
        <p:xfrm>
          <a:off x="997312" y="2225193"/>
          <a:ext cx="436673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84304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2435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105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68,67%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EC8A254B-07D5-4140-B6F6-6A110827B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3111"/>
              </p:ext>
            </p:extLst>
          </p:nvPr>
        </p:nvGraphicFramePr>
        <p:xfrm>
          <a:off x="9278223" y="1478"/>
          <a:ext cx="2961401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608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13531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748633"/>
              </p:ext>
            </p:extLst>
          </p:nvPr>
        </p:nvGraphicFramePr>
        <p:xfrm>
          <a:off x="997311" y="3292624"/>
          <a:ext cx="436674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846879"/>
              </p:ext>
            </p:extLst>
          </p:nvPr>
        </p:nvGraphicFramePr>
        <p:xfrm>
          <a:off x="6153907" y="1837970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894746"/>
              </p:ext>
            </p:extLst>
          </p:nvPr>
        </p:nvGraphicFramePr>
        <p:xfrm>
          <a:off x="6986974" y="4173613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19039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D936F-581B-E0EF-8EAA-5A525CC53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5088BC-F43A-FE43-3FAC-6BD438F21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920973B-D649-366F-7DCA-52D4369AB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50D1407-18F8-0BD1-D76A-C9817098D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A52962F-4B2A-F5A1-61BB-C508D1096C2A}"/>
              </a:ext>
            </a:extLst>
          </p:cNvPr>
          <p:cNvSpPr/>
          <p:nvPr/>
        </p:nvSpPr>
        <p:spPr>
          <a:xfrm>
            <a:off x="2243138" y="2809294"/>
            <a:ext cx="7667625" cy="89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Infraestructura</a:t>
            </a:r>
          </a:p>
        </p:txBody>
      </p:sp>
    </p:spTree>
    <p:extLst>
      <p:ext uri="{BB962C8B-B14F-4D97-AF65-F5344CB8AC3E}">
        <p14:creationId xmlns:p14="http://schemas.microsoft.com/office/powerpoint/2010/main" val="3314736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3E99F5B3-85C3-408B-8F1B-57A29ABCAE6C}"/>
              </a:ext>
            </a:extLst>
          </p:cNvPr>
          <p:cNvSpPr/>
          <p:nvPr/>
        </p:nvSpPr>
        <p:spPr>
          <a:xfrm>
            <a:off x="3666227" y="102759"/>
            <a:ext cx="4907170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Infraestructura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B4CBC51-E113-41B9-708F-F875BD3850A9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1822486-9286-D68D-43C9-6D4172B6CEC4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C381E31-9442-316E-C4D0-6786340F2DBA}"/>
              </a:ext>
            </a:extLst>
          </p:cNvPr>
          <p:cNvSpPr txBox="1"/>
          <p:nvPr/>
        </p:nvSpPr>
        <p:spPr>
          <a:xfrm>
            <a:off x="2720491" y="7664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</a:t>
            </a:r>
            <a:r>
              <a:rPr lang="es-MX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junio</a:t>
            </a:r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38B7117-0C59-618C-09FB-B4FC5D30C0B1}"/>
              </a:ext>
            </a:extLst>
          </p:cNvPr>
          <p:cNvSpPr/>
          <p:nvPr/>
        </p:nvSpPr>
        <p:spPr>
          <a:xfrm>
            <a:off x="7215790" y="6003264"/>
            <a:ext cx="36465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96EA21A-800A-D431-70AF-5CA5DEEA583B}"/>
              </a:ext>
            </a:extLst>
          </p:cNvPr>
          <p:cNvSpPr txBox="1"/>
          <p:nvPr/>
        </p:nvSpPr>
        <p:spPr>
          <a:xfrm>
            <a:off x="6931574" y="1534096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6C339EB8-EF06-4726-B274-E1F3557A13E4}"/>
              </a:ext>
            </a:extLst>
          </p:cNvPr>
          <p:cNvSpPr/>
          <p:nvPr/>
        </p:nvSpPr>
        <p:spPr>
          <a:xfrm>
            <a:off x="1329033" y="5894922"/>
            <a:ext cx="3720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EFFAF95-CCB4-4D38-A544-B106B929F847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D9E8677F-AC1A-4C48-8C8B-667638942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85606"/>
              </p:ext>
            </p:extLst>
          </p:nvPr>
        </p:nvGraphicFramePr>
        <p:xfrm>
          <a:off x="1166814" y="2225193"/>
          <a:ext cx="3738277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12370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525907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24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24.07%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2E1E418B-5208-46FE-8421-83707F548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773720"/>
              </p:ext>
            </p:extLst>
          </p:nvPr>
        </p:nvGraphicFramePr>
        <p:xfrm>
          <a:off x="1069973" y="3245463"/>
          <a:ext cx="4082533" cy="252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629264"/>
              </p:ext>
            </p:extLst>
          </p:nvPr>
        </p:nvGraphicFramePr>
        <p:xfrm>
          <a:off x="6019849" y="1865507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998046"/>
              </p:ext>
            </p:extLst>
          </p:nvPr>
        </p:nvGraphicFramePr>
        <p:xfrm>
          <a:off x="6818871" y="4367892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41784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E0FF6-0D5B-B52D-D42B-7FE0B8E32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F0080FC-F2AD-97DB-3A77-94FD94AF07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EA8A64B-9D74-EC7D-1DDD-49667C67B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3950B632-630E-2CE6-EE64-5D58508FC1D5}"/>
              </a:ext>
            </a:extLst>
          </p:cNvPr>
          <p:cNvSpPr/>
          <p:nvPr/>
        </p:nvSpPr>
        <p:spPr>
          <a:xfrm>
            <a:off x="2544599" y="102759"/>
            <a:ext cx="7505334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Infraestructura - Cofinanciación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904A4C6-7AE0-1DEC-54D2-1BE03B494674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3FF70F0-3682-9016-662F-AF63F2E9DF97}"/>
              </a:ext>
            </a:extLst>
          </p:cNvPr>
          <p:cNvCxnSpPr/>
          <p:nvPr/>
        </p:nvCxnSpPr>
        <p:spPr>
          <a:xfrm>
            <a:off x="5899834" y="1731370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7DBF9B71-7B4F-3BEC-3300-4C0323BAD57D}"/>
              </a:ext>
            </a:extLst>
          </p:cNvPr>
          <p:cNvSpPr txBox="1"/>
          <p:nvPr/>
        </p:nvSpPr>
        <p:spPr>
          <a:xfrm>
            <a:off x="2893653" y="765657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</a:t>
            </a:r>
            <a:r>
              <a:rPr lang="es-MX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junio</a:t>
            </a:r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5AF9A2E-2643-B60F-7AFA-487CED946089}"/>
              </a:ext>
            </a:extLst>
          </p:cNvPr>
          <p:cNvSpPr/>
          <p:nvPr/>
        </p:nvSpPr>
        <p:spPr>
          <a:xfrm>
            <a:off x="7579859" y="6003264"/>
            <a:ext cx="32079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EDB2553-C98C-8B72-8EAE-3AAA5C7B089A}"/>
              </a:ext>
            </a:extLst>
          </p:cNvPr>
          <p:cNvSpPr txBox="1"/>
          <p:nvPr/>
        </p:nvSpPr>
        <p:spPr>
          <a:xfrm>
            <a:off x="6931574" y="1534096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D04C420D-2DF4-41A3-3FA9-8BFAA584D303}"/>
              </a:ext>
            </a:extLst>
          </p:cNvPr>
          <p:cNvSpPr/>
          <p:nvPr/>
        </p:nvSpPr>
        <p:spPr>
          <a:xfrm>
            <a:off x="1266825" y="5911700"/>
            <a:ext cx="3720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FBA0C03-4082-F3C9-BB4C-48152F233330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5424EF9E-CEA7-5ED6-DF3E-F5B677BA5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790100"/>
              </p:ext>
            </p:extLst>
          </p:nvPr>
        </p:nvGraphicFramePr>
        <p:xfrm>
          <a:off x="1166814" y="2225193"/>
          <a:ext cx="3738277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12370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525907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24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24.12%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E9FF7E2-7226-779E-D41E-ECBF6369A4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3752562"/>
              </p:ext>
            </p:extLst>
          </p:nvPr>
        </p:nvGraphicFramePr>
        <p:xfrm>
          <a:off x="1085677" y="3246075"/>
          <a:ext cx="4082533" cy="252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482502"/>
              </p:ext>
            </p:extLst>
          </p:nvPr>
        </p:nvGraphicFramePr>
        <p:xfrm>
          <a:off x="6251360" y="1871994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2991688"/>
              </p:ext>
            </p:extLst>
          </p:nvPr>
        </p:nvGraphicFramePr>
        <p:xfrm>
          <a:off x="7093211" y="4397830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0459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C81C-2453-A3F6-6D3A-76613980E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9576456-8BEC-8607-77AB-326D79349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06C43FB-55A2-EA27-ED18-778EF753D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9B1BC85-A398-EACB-12DA-8E8CD112F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830B93A-AEB2-A3E5-C9B8-7881941BC1EC}"/>
              </a:ext>
            </a:extLst>
          </p:cNvPr>
          <p:cNvSpPr/>
          <p:nvPr/>
        </p:nvSpPr>
        <p:spPr>
          <a:xfrm>
            <a:off x="2243138" y="2809294"/>
            <a:ext cx="7667625" cy="89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Infraestructura - Oficina Vivienda</a:t>
            </a:r>
          </a:p>
        </p:txBody>
      </p:sp>
    </p:spTree>
    <p:extLst>
      <p:ext uri="{BB962C8B-B14F-4D97-AF65-F5344CB8AC3E}">
        <p14:creationId xmlns:p14="http://schemas.microsoft.com/office/powerpoint/2010/main" val="217579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962FA-5E24-F911-A1C2-680A23E3A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A27936F7-1ED7-AD1F-D102-E2E1C7140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CDEF55E-DA58-9A1C-9030-5552271E3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6FE2829-BC4F-3B34-9E93-D756519D3283}"/>
              </a:ext>
            </a:extLst>
          </p:cNvPr>
          <p:cNvSpPr/>
          <p:nvPr/>
        </p:nvSpPr>
        <p:spPr>
          <a:xfrm>
            <a:off x="3401689" y="80651"/>
            <a:ext cx="5832798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Infraestructura - Oficina Vivienda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FB5D077-ACDA-EBF0-1EB5-A56958959CFC}"/>
              </a:ext>
            </a:extLst>
          </p:cNvPr>
          <p:cNvCxnSpPr>
            <a:cxnSpLocks/>
          </p:cNvCxnSpPr>
          <p:nvPr/>
        </p:nvCxnSpPr>
        <p:spPr>
          <a:xfrm>
            <a:off x="2611327" y="857068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BD21C85-1998-4977-0F82-07D8DD48E3B3}"/>
              </a:ext>
            </a:extLst>
          </p:cNvPr>
          <p:cNvCxnSpPr/>
          <p:nvPr/>
        </p:nvCxnSpPr>
        <p:spPr>
          <a:xfrm>
            <a:off x="6119812" y="1679943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6DF3A76F-2580-ACD7-66A4-FF261FD6239D}"/>
              </a:ext>
            </a:extLst>
          </p:cNvPr>
          <p:cNvSpPr txBox="1"/>
          <p:nvPr/>
        </p:nvSpPr>
        <p:spPr>
          <a:xfrm>
            <a:off x="3005138" y="993086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3E4CB08-3ED5-5A31-FBC2-DBAC0C6444AB}"/>
              </a:ext>
            </a:extLst>
          </p:cNvPr>
          <p:cNvSpPr/>
          <p:nvPr/>
        </p:nvSpPr>
        <p:spPr>
          <a:xfrm>
            <a:off x="7193526" y="5873588"/>
            <a:ext cx="34395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78999BF-EDE4-A8A7-8DAC-FF0613690361}"/>
              </a:ext>
            </a:extLst>
          </p:cNvPr>
          <p:cNvSpPr txBox="1"/>
          <p:nvPr/>
        </p:nvSpPr>
        <p:spPr>
          <a:xfrm>
            <a:off x="6858635" y="1495277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ADC6664-EF19-4881-92BD-E2AA9B26732E}"/>
              </a:ext>
            </a:extLst>
          </p:cNvPr>
          <p:cNvSpPr/>
          <p:nvPr/>
        </p:nvSpPr>
        <p:spPr>
          <a:xfrm>
            <a:off x="1455883" y="5864914"/>
            <a:ext cx="37457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 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B6B9E21-8DEC-4B14-AEE4-EDEEE230464F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66EB7C03-0C62-46A6-B8B0-9DCBDCB8E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744082"/>
              </p:ext>
            </p:extLst>
          </p:nvPr>
        </p:nvGraphicFramePr>
        <p:xfrm>
          <a:off x="997312" y="2225193"/>
          <a:ext cx="4230511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03683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26828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12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16,66%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3FCB998B-CDC3-4ED1-A8A6-C9C5920E8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682253"/>
              </p:ext>
            </p:extLst>
          </p:nvPr>
        </p:nvGraphicFramePr>
        <p:xfrm>
          <a:off x="984904" y="3295362"/>
          <a:ext cx="4316938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649496"/>
              </p:ext>
            </p:extLst>
          </p:nvPr>
        </p:nvGraphicFramePr>
        <p:xfrm>
          <a:off x="6318088" y="1771354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926367"/>
              </p:ext>
            </p:extLst>
          </p:nvPr>
        </p:nvGraphicFramePr>
        <p:xfrm>
          <a:off x="7018709" y="4287241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68423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8E6D8-FAE1-7911-0674-60CAC639B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310811-3D2A-69B4-66AE-DB1A63258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472A3BF-1F69-C30F-772D-60E0FFA45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19CA03-1E76-BAF1-37E4-1CECDD487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D94A652-BE17-F550-31BC-A7155DA8C862}"/>
              </a:ext>
            </a:extLst>
          </p:cNvPr>
          <p:cNvSpPr/>
          <p:nvPr/>
        </p:nvSpPr>
        <p:spPr>
          <a:xfrm>
            <a:off x="1423987" y="2809293"/>
            <a:ext cx="9124950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Junín - Barbacoas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10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16958006-4C7E-429C-AE46-BD0BAAA7F054}"/>
              </a:ext>
            </a:extLst>
          </p:cNvPr>
          <p:cNvSpPr/>
          <p:nvPr/>
        </p:nvSpPr>
        <p:spPr>
          <a:xfrm>
            <a:off x="3859487" y="107989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Junín - Barbacoas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EC1A764-5667-5968-6F0E-2E3162263305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D8AEAF16-C125-3082-C802-C38DEDBF2681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9BED03F-9D12-30F0-F89D-67782E6C2F83}"/>
              </a:ext>
            </a:extLst>
          </p:cNvPr>
          <p:cNvSpPr txBox="1"/>
          <p:nvPr/>
        </p:nvSpPr>
        <p:spPr>
          <a:xfrm>
            <a:off x="2720491" y="7664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</a:t>
            </a:r>
            <a:r>
              <a:rPr lang="es-MX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junio</a:t>
            </a:r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(con cierre) de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C18E4B-7E9B-785B-CA92-7B8CE833F5A3}"/>
              </a:ext>
            </a:extLst>
          </p:cNvPr>
          <p:cNvSpPr txBox="1"/>
          <p:nvPr/>
        </p:nvSpPr>
        <p:spPr>
          <a:xfrm>
            <a:off x="7160696" y="1568809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D447CBBD-6939-29E9-6C15-ED587600E96E}"/>
              </a:ext>
            </a:extLst>
          </p:cNvPr>
          <p:cNvSpPr/>
          <p:nvPr/>
        </p:nvSpPr>
        <p:spPr>
          <a:xfrm>
            <a:off x="7150945" y="5814572"/>
            <a:ext cx="35977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F630EA4-6959-4F46-B8C0-A18B011361AE}"/>
              </a:ext>
            </a:extLst>
          </p:cNvPr>
          <p:cNvSpPr/>
          <p:nvPr/>
        </p:nvSpPr>
        <p:spPr>
          <a:xfrm>
            <a:off x="1314730" y="5805414"/>
            <a:ext cx="37144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5DD6EDB-70C8-444D-96B9-FBF3DB86859E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CFD19EBD-CEF4-41B5-9C7C-21027EDC4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818926"/>
              </p:ext>
            </p:extLst>
          </p:nvPr>
        </p:nvGraphicFramePr>
        <p:xfrm>
          <a:off x="1314730" y="2225193"/>
          <a:ext cx="3821586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61674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55991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6644951"/>
              </p:ext>
            </p:extLst>
          </p:nvPr>
        </p:nvGraphicFramePr>
        <p:xfrm>
          <a:off x="950322" y="3262212"/>
          <a:ext cx="4550401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38EEA9DD-16CF-4D8F-8B21-6BE08C5B8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32697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717611"/>
              </p:ext>
            </p:extLst>
          </p:nvPr>
        </p:nvGraphicFramePr>
        <p:xfrm>
          <a:off x="5990202" y="1879664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583417"/>
              </p:ext>
            </p:extLst>
          </p:nvPr>
        </p:nvGraphicFramePr>
        <p:xfrm>
          <a:off x="6696909" y="4262238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85859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317DA-3DD5-A564-4F13-72CF75511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F8141E2-BAF6-CF82-BCC6-8165077EF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2AA5E26-1B2B-FF83-2CCF-37989BCF4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6EC4F0-1FFC-8825-2889-6CDE69DF7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D889B2A-DABD-A661-DDFE-95D4100638F4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Planeación Departamental</a:t>
            </a:r>
          </a:p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Plan Departamental de Agua</a:t>
            </a:r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086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43814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A1117D25-8E60-4388-AEFF-60716D674767}"/>
              </a:ext>
            </a:extLst>
          </p:cNvPr>
          <p:cNvSpPr/>
          <p:nvPr/>
        </p:nvSpPr>
        <p:spPr>
          <a:xfrm>
            <a:off x="3882874" y="127469"/>
            <a:ext cx="5091638" cy="8582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Planeación</a:t>
            </a:r>
          </a:p>
          <a:p>
            <a:pPr algn="ctr"/>
            <a:r>
              <a:rPr lang="es-CO" sz="24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Plan Departamental de Agua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8841C0B-1A3B-CBFA-6C96-8E297EFC94D4}"/>
              </a:ext>
            </a:extLst>
          </p:cNvPr>
          <p:cNvCxnSpPr>
            <a:cxnSpLocks/>
          </p:cNvCxnSpPr>
          <p:nvPr/>
        </p:nvCxnSpPr>
        <p:spPr>
          <a:xfrm>
            <a:off x="2721933" y="1068058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FCE5A02-7310-9309-E5CC-8CB078168D2C}"/>
              </a:ext>
            </a:extLst>
          </p:cNvPr>
          <p:cNvCxnSpPr/>
          <p:nvPr/>
        </p:nvCxnSpPr>
        <p:spPr>
          <a:xfrm>
            <a:off x="5916612" y="2054689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0E18990A-D79E-E943-6710-086DCDCE470A}"/>
              </a:ext>
            </a:extLst>
          </p:cNvPr>
          <p:cNvSpPr txBox="1"/>
          <p:nvPr/>
        </p:nvSpPr>
        <p:spPr>
          <a:xfrm>
            <a:off x="4094555" y="1114579"/>
            <a:ext cx="49820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EC4B2D9F-7B11-FC43-3C27-11C427F8952F}"/>
              </a:ext>
            </a:extLst>
          </p:cNvPr>
          <p:cNvGraphicFramePr/>
          <p:nvPr/>
        </p:nvGraphicFramePr>
        <p:xfrm>
          <a:off x="4041281" y="4591579"/>
          <a:ext cx="1489109" cy="159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8754DF25-DF9C-7731-BA3B-EF7D71431D8D}"/>
              </a:ext>
            </a:extLst>
          </p:cNvPr>
          <p:cNvSpPr/>
          <p:nvPr/>
        </p:nvSpPr>
        <p:spPr>
          <a:xfrm>
            <a:off x="7223295" y="6044604"/>
            <a:ext cx="30998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19D304A-8595-A852-57AF-31A1794E1906}"/>
              </a:ext>
            </a:extLst>
          </p:cNvPr>
          <p:cNvSpPr txBox="1"/>
          <p:nvPr/>
        </p:nvSpPr>
        <p:spPr>
          <a:xfrm>
            <a:off x="6755480" y="1828816"/>
            <a:ext cx="4660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BC9E344-1378-4943-A2FA-A56E669A117E}"/>
              </a:ext>
            </a:extLst>
          </p:cNvPr>
          <p:cNvSpPr/>
          <p:nvPr/>
        </p:nvSpPr>
        <p:spPr>
          <a:xfrm>
            <a:off x="1356344" y="6011225"/>
            <a:ext cx="36921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905678C-E436-4F4D-B7A4-89053131CC62}"/>
              </a:ext>
            </a:extLst>
          </p:cNvPr>
          <p:cNvSpPr txBox="1"/>
          <p:nvPr/>
        </p:nvSpPr>
        <p:spPr>
          <a:xfrm>
            <a:off x="997311" y="1828816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015F13AF-846F-4B2D-86A2-726C692C5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960571"/>
              </p:ext>
            </p:extLst>
          </p:nvPr>
        </p:nvGraphicFramePr>
        <p:xfrm>
          <a:off x="980677" y="2459990"/>
          <a:ext cx="4382405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6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29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53938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22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17,71%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6A22A478-7773-498D-A4EB-8F00F94D3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6319281"/>
              </p:ext>
            </p:extLst>
          </p:nvPr>
        </p:nvGraphicFramePr>
        <p:xfrm>
          <a:off x="979989" y="3480562"/>
          <a:ext cx="4382406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8312238"/>
              </p:ext>
            </p:extLst>
          </p:nvPr>
        </p:nvGraphicFramePr>
        <p:xfrm>
          <a:off x="6038645" y="2151981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679028"/>
              </p:ext>
            </p:extLst>
          </p:nvPr>
        </p:nvGraphicFramePr>
        <p:xfrm>
          <a:off x="6923889" y="4596860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532897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BBFDC-66EC-112D-8E2F-86987FAB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2580759-B947-E2CE-4C65-65F628907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C15351D-C7C8-09A2-33F4-5DBB27464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376A32-99F0-5B2E-DA44-36D1020DF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FDE35EE-B2E3-566C-8FD0-D90E3E5ADBB5}"/>
              </a:ext>
            </a:extLst>
          </p:cNvPr>
          <p:cNvSpPr/>
          <p:nvPr/>
        </p:nvSpPr>
        <p:spPr>
          <a:xfrm>
            <a:off x="1423987" y="2809293"/>
            <a:ext cx="9124950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Recreación y Deporte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620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5003190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7CAF07C-A69A-4644-A3AE-551D10B07E42}"/>
              </a:ext>
            </a:extLst>
          </p:cNvPr>
          <p:cNvSpPr/>
          <p:nvPr/>
        </p:nvSpPr>
        <p:spPr>
          <a:xfrm>
            <a:off x="3356794" y="60636"/>
            <a:ext cx="5526036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Recreación y Deporte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38683EB-B1E4-38A9-A54B-4774813ECF79}"/>
              </a:ext>
            </a:extLst>
          </p:cNvPr>
          <p:cNvCxnSpPr>
            <a:cxnSpLocks/>
          </p:cNvCxnSpPr>
          <p:nvPr/>
        </p:nvCxnSpPr>
        <p:spPr>
          <a:xfrm>
            <a:off x="2544599" y="843481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DA0A8A8-2A1D-1EF0-EA94-A5ABB909053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CEE5442-06A2-ED72-C26E-D0DF4327040A}"/>
              </a:ext>
            </a:extLst>
          </p:cNvPr>
          <p:cNvSpPr txBox="1"/>
          <p:nvPr/>
        </p:nvSpPr>
        <p:spPr>
          <a:xfrm>
            <a:off x="2720491" y="841735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F36E7A4-603E-3589-CE03-271BFD817C26}"/>
              </a:ext>
            </a:extLst>
          </p:cNvPr>
          <p:cNvSpPr/>
          <p:nvPr/>
        </p:nvSpPr>
        <p:spPr>
          <a:xfrm>
            <a:off x="7270239" y="5961119"/>
            <a:ext cx="30059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B7C504B-7608-C1F3-F813-DCF1CB1DA161}"/>
              </a:ext>
            </a:extLst>
          </p:cNvPr>
          <p:cNvSpPr txBox="1"/>
          <p:nvPr/>
        </p:nvSpPr>
        <p:spPr>
          <a:xfrm>
            <a:off x="7152765" y="1568809"/>
            <a:ext cx="475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9EE84B2-5ACD-4CE8-9EDF-D74F5A030C54}"/>
              </a:ext>
            </a:extLst>
          </p:cNvPr>
          <p:cNvSpPr/>
          <p:nvPr/>
        </p:nvSpPr>
        <p:spPr>
          <a:xfrm>
            <a:off x="1534871" y="5876019"/>
            <a:ext cx="37470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ACF8515-618B-449A-868C-EA6721275393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453535B3-4764-42D2-A17E-E2721B8E4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165363"/>
              </p:ext>
            </p:extLst>
          </p:nvPr>
        </p:nvGraphicFramePr>
        <p:xfrm>
          <a:off x="1153370" y="2225193"/>
          <a:ext cx="4034113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87451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4666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59,19%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4EF0F54-31EB-4E7D-B7C2-6E00D5B66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5172018"/>
              </p:ext>
            </p:extLst>
          </p:nvPr>
        </p:nvGraphicFramePr>
        <p:xfrm>
          <a:off x="997310" y="3293999"/>
          <a:ext cx="4284595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510356"/>
              </p:ext>
            </p:extLst>
          </p:nvPr>
        </p:nvGraphicFramePr>
        <p:xfrm>
          <a:off x="6110120" y="1899434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029628"/>
              </p:ext>
            </p:extLst>
          </p:nvPr>
        </p:nvGraphicFramePr>
        <p:xfrm>
          <a:off x="7044120" y="4543532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68336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5003190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7CAF07C-A69A-4644-A3AE-551D10B07E42}"/>
              </a:ext>
            </a:extLst>
          </p:cNvPr>
          <p:cNvSpPr/>
          <p:nvPr/>
        </p:nvSpPr>
        <p:spPr>
          <a:xfrm>
            <a:off x="3356794" y="60636"/>
            <a:ext cx="5526036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Recreación y Deporte - Despacho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E38683EB-B1E4-38A9-A54B-4774813ECF79}"/>
              </a:ext>
            </a:extLst>
          </p:cNvPr>
          <p:cNvCxnSpPr>
            <a:cxnSpLocks/>
          </p:cNvCxnSpPr>
          <p:nvPr/>
        </p:nvCxnSpPr>
        <p:spPr>
          <a:xfrm>
            <a:off x="2544599" y="843481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DA0A8A8-2A1D-1EF0-EA94-A5ABB909053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ACEE5442-06A2-ED72-C26E-D0DF4327040A}"/>
              </a:ext>
            </a:extLst>
          </p:cNvPr>
          <p:cNvSpPr txBox="1"/>
          <p:nvPr/>
        </p:nvSpPr>
        <p:spPr>
          <a:xfrm>
            <a:off x="2720491" y="841735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F36E7A4-603E-3589-CE03-271BFD817C26}"/>
              </a:ext>
            </a:extLst>
          </p:cNvPr>
          <p:cNvSpPr/>
          <p:nvPr/>
        </p:nvSpPr>
        <p:spPr>
          <a:xfrm>
            <a:off x="7270239" y="5961119"/>
            <a:ext cx="30059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B7C504B-7608-C1F3-F813-DCF1CB1DA161}"/>
              </a:ext>
            </a:extLst>
          </p:cNvPr>
          <p:cNvSpPr txBox="1"/>
          <p:nvPr/>
        </p:nvSpPr>
        <p:spPr>
          <a:xfrm>
            <a:off x="7152765" y="1568809"/>
            <a:ext cx="475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9EE84B2-5ACD-4CE8-9EDF-D74F5A030C54}"/>
              </a:ext>
            </a:extLst>
          </p:cNvPr>
          <p:cNvSpPr/>
          <p:nvPr/>
        </p:nvSpPr>
        <p:spPr>
          <a:xfrm>
            <a:off x="1534871" y="5876019"/>
            <a:ext cx="37470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ACF8515-618B-449A-868C-EA6721275393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453535B3-4764-42D2-A17E-E2721B8E447A}"/>
              </a:ext>
            </a:extLst>
          </p:cNvPr>
          <p:cNvGraphicFramePr>
            <a:graphicFrameLocks noGrp="1"/>
          </p:cNvGraphicFramePr>
          <p:nvPr/>
        </p:nvGraphicFramePr>
        <p:xfrm>
          <a:off x="1153370" y="2225193"/>
          <a:ext cx="4034113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87451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4666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59,19%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4EF0F54-31EB-4E7D-B7C2-6E00D5B66B41}"/>
              </a:ext>
            </a:extLst>
          </p:cNvPr>
          <p:cNvGraphicFramePr>
            <a:graphicFrameLocks noGrp="1"/>
          </p:cNvGraphicFramePr>
          <p:nvPr/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/>
        </p:nvGraphicFramePr>
        <p:xfrm>
          <a:off x="997310" y="3293999"/>
          <a:ext cx="4284595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4945594"/>
              </p:ext>
            </p:extLst>
          </p:nvPr>
        </p:nvGraphicFramePr>
        <p:xfrm>
          <a:off x="6194304" y="1996983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220922"/>
              </p:ext>
            </p:extLst>
          </p:nvPr>
        </p:nvGraphicFramePr>
        <p:xfrm>
          <a:off x="7018709" y="4495373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38920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AC8AA-DBD2-898F-BEBA-A699B97C1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40F634-71A7-21BA-0C2E-05D3F791F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E9417CA-07B3-A863-7AC5-E13C0A17E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7AD452A-EAC1-ABDB-9C68-7DA6B7B02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408701D-7397-C8D1-25B4-7C500C67A65D}"/>
              </a:ext>
            </a:extLst>
          </p:cNvPr>
          <p:cNvSpPr/>
          <p:nvPr/>
        </p:nvSpPr>
        <p:spPr>
          <a:xfrm>
            <a:off x="2243137" y="2809293"/>
            <a:ext cx="8305800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Agricultura y Desarrollo Rural</a:t>
            </a: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136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87DDD-8338-E0B3-4B18-0C32DE038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98A6F6F-C748-3331-91AB-E5B73DC5F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191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48E850D-7369-8BA5-7544-63A371666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FF76F63A-C454-3C4B-08F2-92183A29B996}"/>
              </a:ext>
            </a:extLst>
          </p:cNvPr>
          <p:cNvSpPr/>
          <p:nvPr/>
        </p:nvSpPr>
        <p:spPr>
          <a:xfrm>
            <a:off x="2941411" y="72121"/>
            <a:ext cx="5950402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Agricultura y Desarrollo Rural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4BE3FE97-74FC-5027-2E5D-B5CE8AFCFC89}"/>
              </a:ext>
            </a:extLst>
          </p:cNvPr>
          <p:cNvCxnSpPr>
            <a:cxnSpLocks/>
          </p:cNvCxnSpPr>
          <p:nvPr/>
        </p:nvCxnSpPr>
        <p:spPr>
          <a:xfrm>
            <a:off x="2544599" y="932415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7D0AAEC-B25B-64F4-290B-226183695C9D}"/>
              </a:ext>
            </a:extLst>
          </p:cNvPr>
          <p:cNvCxnSpPr/>
          <p:nvPr/>
        </p:nvCxnSpPr>
        <p:spPr>
          <a:xfrm>
            <a:off x="5916612" y="1766727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5C0BAF71-E354-F570-D526-C394B8D2818C}"/>
              </a:ext>
            </a:extLst>
          </p:cNvPr>
          <p:cNvSpPr txBox="1"/>
          <p:nvPr/>
        </p:nvSpPr>
        <p:spPr>
          <a:xfrm>
            <a:off x="3728771" y="973805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</a:t>
            </a:r>
            <a:r>
              <a:rPr lang="es-MX" sz="2400" dirty="0"/>
              <a:t>junio</a:t>
            </a:r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(con cierre) de 2026</a:t>
            </a: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4269BF4A-6FC8-337F-8CC0-A48FA976F7C3}"/>
              </a:ext>
            </a:extLst>
          </p:cNvPr>
          <p:cNvGraphicFramePr/>
          <p:nvPr/>
        </p:nvGraphicFramePr>
        <p:xfrm>
          <a:off x="4013861" y="2310315"/>
          <a:ext cx="1489109" cy="159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61802036-0993-3FBF-2FE7-0E835650F08B}"/>
              </a:ext>
            </a:extLst>
          </p:cNvPr>
          <p:cNvSpPr/>
          <p:nvPr/>
        </p:nvSpPr>
        <p:spPr>
          <a:xfrm>
            <a:off x="7175969" y="5812512"/>
            <a:ext cx="3554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</a:p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*Incluye cofinanciación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776E1E8-CCA4-E19C-EB6E-3D29F792FCE0}"/>
              </a:ext>
            </a:extLst>
          </p:cNvPr>
          <p:cNvSpPr txBox="1"/>
          <p:nvPr/>
        </p:nvSpPr>
        <p:spPr>
          <a:xfrm>
            <a:off x="7114786" y="1555451"/>
            <a:ext cx="348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8272B71-F14C-E564-57E4-B0570B93F879}"/>
              </a:ext>
            </a:extLst>
          </p:cNvPr>
          <p:cNvSpPr/>
          <p:nvPr/>
        </p:nvSpPr>
        <p:spPr>
          <a:xfrm>
            <a:off x="1509274" y="5834800"/>
            <a:ext cx="37451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C919A0E1-47F5-7C26-4570-A3EA6056BE2D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BB5AC8EB-68FD-0CFA-4AC5-CCAA5EC54B18}"/>
              </a:ext>
            </a:extLst>
          </p:cNvPr>
          <p:cNvGraphicFramePr>
            <a:graphicFrameLocks noGrp="1"/>
          </p:cNvGraphicFramePr>
          <p:nvPr/>
        </p:nvGraphicFramePr>
        <p:xfrm>
          <a:off x="1193707" y="2225193"/>
          <a:ext cx="4186015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773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08666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23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39,18%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121003F-9BF3-EE39-6EF9-303E3E113DC0}"/>
              </a:ext>
            </a:extLst>
          </p:cNvPr>
          <p:cNvGraphicFramePr>
            <a:graphicFrameLocks noGrp="1"/>
          </p:cNvGraphicFramePr>
          <p:nvPr/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D387776E-B52E-0025-45D1-490DA36C0996}"/>
              </a:ext>
            </a:extLst>
          </p:cNvPr>
          <p:cNvGraphicFramePr>
            <a:graphicFrameLocks/>
          </p:cNvGraphicFramePr>
          <p:nvPr/>
        </p:nvGraphicFramePr>
        <p:xfrm>
          <a:off x="1132515" y="3279325"/>
          <a:ext cx="424720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144844"/>
              </p:ext>
            </p:extLst>
          </p:nvPr>
        </p:nvGraphicFramePr>
        <p:xfrm>
          <a:off x="6165179" y="1905720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143773"/>
              </p:ext>
            </p:extLst>
          </p:nvPr>
        </p:nvGraphicFramePr>
        <p:xfrm>
          <a:off x="6949968" y="4355947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23981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C5C02-9960-5AD6-351E-AC0A7617E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9358EFA-CED4-AD3F-C8C7-B8F5B46B6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59D99B6-02B8-6D44-02C1-99AA27B74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150BB46-E65C-E56E-9A99-C83B160FD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8394AED-3DDD-6C0B-CC09-344023961516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Equidad de Género e Inclusión Social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29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C148A031-0CE0-4DAD-9CBF-7F40D6642F01}"/>
              </a:ext>
            </a:extLst>
          </p:cNvPr>
          <p:cNvSpPr/>
          <p:nvPr/>
        </p:nvSpPr>
        <p:spPr>
          <a:xfrm>
            <a:off x="3189152" y="167278"/>
            <a:ext cx="5660058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Equidad, Género e Inclusión Social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93E63EE0-A806-4B89-53EE-A71B2BA3F912}"/>
              </a:ext>
            </a:extLst>
          </p:cNvPr>
          <p:cNvCxnSpPr>
            <a:cxnSpLocks/>
          </p:cNvCxnSpPr>
          <p:nvPr/>
        </p:nvCxnSpPr>
        <p:spPr>
          <a:xfrm>
            <a:off x="2544599" y="979673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D9ADBDC-6BC8-DF57-99F7-A837940D5AFA}"/>
              </a:ext>
            </a:extLst>
          </p:cNvPr>
          <p:cNvCxnSpPr/>
          <p:nvPr/>
        </p:nvCxnSpPr>
        <p:spPr>
          <a:xfrm>
            <a:off x="6088734" y="2048497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B363B2B-C420-AB8F-2456-5A2311065E69}"/>
              </a:ext>
            </a:extLst>
          </p:cNvPr>
          <p:cNvSpPr txBox="1"/>
          <p:nvPr/>
        </p:nvSpPr>
        <p:spPr>
          <a:xfrm>
            <a:off x="2892613" y="106145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54BC8E2-27BA-7B78-8F0D-B8A1FEC90567}"/>
              </a:ext>
            </a:extLst>
          </p:cNvPr>
          <p:cNvSpPr/>
          <p:nvPr/>
        </p:nvSpPr>
        <p:spPr>
          <a:xfrm>
            <a:off x="7537029" y="6012359"/>
            <a:ext cx="34594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7252BC6-086B-4DFE-9A22-C29BDEDE5AC4}"/>
              </a:ext>
            </a:extLst>
          </p:cNvPr>
          <p:cNvSpPr/>
          <p:nvPr/>
        </p:nvSpPr>
        <p:spPr>
          <a:xfrm>
            <a:off x="1484901" y="6104693"/>
            <a:ext cx="37242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60A8D7C-6885-4EDD-9B9E-6EFB87D93A38}"/>
              </a:ext>
            </a:extLst>
          </p:cNvPr>
          <p:cNvSpPr txBox="1"/>
          <p:nvPr/>
        </p:nvSpPr>
        <p:spPr>
          <a:xfrm>
            <a:off x="1185862" y="1763387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D3DA715C-7666-40DF-9581-EA3CF5DAB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030026"/>
              </p:ext>
            </p:extLst>
          </p:nvPr>
        </p:nvGraphicFramePr>
        <p:xfrm>
          <a:off x="1356834" y="2441696"/>
          <a:ext cx="4020661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948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4117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65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80,25%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07C52026-92D0-736F-D7D8-C97B3448DB34}"/>
              </a:ext>
            </a:extLst>
          </p:cNvPr>
          <p:cNvSpPr txBox="1"/>
          <p:nvPr/>
        </p:nvSpPr>
        <p:spPr>
          <a:xfrm>
            <a:off x="6916789" y="1821754"/>
            <a:ext cx="4699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9E36FE71-99E9-4B20-A08F-7294477A3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650661"/>
              </p:ext>
            </p:extLst>
          </p:nvPr>
        </p:nvGraphicFramePr>
        <p:xfrm>
          <a:off x="1227282" y="3497699"/>
          <a:ext cx="4239505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9042920"/>
              </p:ext>
            </p:extLst>
          </p:nvPr>
        </p:nvGraphicFramePr>
        <p:xfrm>
          <a:off x="6454464" y="2166852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501648"/>
              </p:ext>
            </p:extLst>
          </p:nvPr>
        </p:nvGraphicFramePr>
        <p:xfrm>
          <a:off x="7094684" y="4551495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4860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2982-0BFF-FB11-228F-801A66C7C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64290D58-7208-1DCA-6199-99746C29A8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B1E3D28-E5BB-2FC5-552F-DDE301A6DD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229F165-F8E0-7CBD-96A4-5B802F7EA048}"/>
              </a:ext>
            </a:extLst>
          </p:cNvPr>
          <p:cNvSpPr/>
          <p:nvPr/>
        </p:nvSpPr>
        <p:spPr>
          <a:xfrm>
            <a:off x="2347912" y="167277"/>
            <a:ext cx="7902762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Equidad, Género e Inclusión Social Cofinanciación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5677549-B292-8855-DE03-3AB7CE5EC7E1}"/>
              </a:ext>
            </a:extLst>
          </p:cNvPr>
          <p:cNvCxnSpPr>
            <a:cxnSpLocks/>
          </p:cNvCxnSpPr>
          <p:nvPr/>
        </p:nvCxnSpPr>
        <p:spPr>
          <a:xfrm>
            <a:off x="2544599" y="979673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EDB864C-C1D1-BD5E-3BD6-7C6233A27C6F}"/>
              </a:ext>
            </a:extLst>
          </p:cNvPr>
          <p:cNvCxnSpPr/>
          <p:nvPr/>
        </p:nvCxnSpPr>
        <p:spPr>
          <a:xfrm>
            <a:off x="6088734" y="2048497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C7EFEF45-687F-6AC6-897B-9E48F4C26CE9}"/>
              </a:ext>
            </a:extLst>
          </p:cNvPr>
          <p:cNvSpPr txBox="1"/>
          <p:nvPr/>
        </p:nvSpPr>
        <p:spPr>
          <a:xfrm>
            <a:off x="2892613" y="106145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31E6721-4025-F4C7-7325-B20B4F31C969}"/>
              </a:ext>
            </a:extLst>
          </p:cNvPr>
          <p:cNvSpPr/>
          <p:nvPr/>
        </p:nvSpPr>
        <p:spPr>
          <a:xfrm>
            <a:off x="7566788" y="6104693"/>
            <a:ext cx="34594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62C5FADD-A32B-17D5-B6CC-3EF478B9BD20}"/>
              </a:ext>
            </a:extLst>
          </p:cNvPr>
          <p:cNvSpPr/>
          <p:nvPr/>
        </p:nvSpPr>
        <p:spPr>
          <a:xfrm>
            <a:off x="1484901" y="6104693"/>
            <a:ext cx="37242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22B8AFB-639B-F9A9-C7DC-FED35BBE41EE}"/>
              </a:ext>
            </a:extLst>
          </p:cNvPr>
          <p:cNvSpPr txBox="1"/>
          <p:nvPr/>
        </p:nvSpPr>
        <p:spPr>
          <a:xfrm>
            <a:off x="1185862" y="1763387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623B9F-4468-1B15-61A6-EE51D6B4E9FC}"/>
              </a:ext>
            </a:extLst>
          </p:cNvPr>
          <p:cNvSpPr txBox="1"/>
          <p:nvPr/>
        </p:nvSpPr>
        <p:spPr>
          <a:xfrm>
            <a:off x="6916789" y="1821754"/>
            <a:ext cx="4699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EA4F11A-4843-0E42-B22D-19BB44E54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285943"/>
              </p:ext>
            </p:extLst>
          </p:nvPr>
        </p:nvGraphicFramePr>
        <p:xfrm>
          <a:off x="1356834" y="2441696"/>
          <a:ext cx="4020661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948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4117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65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80,25%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B0FC29F-BC4E-62AC-95B6-89EC6F3A3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2384792"/>
              </p:ext>
            </p:extLst>
          </p:nvPr>
        </p:nvGraphicFramePr>
        <p:xfrm>
          <a:off x="1257949" y="3497699"/>
          <a:ext cx="4239505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7160025"/>
              </p:ext>
            </p:extLst>
          </p:nvPr>
        </p:nvGraphicFramePr>
        <p:xfrm>
          <a:off x="6321465" y="2185146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343952"/>
              </p:ext>
            </p:extLst>
          </p:nvPr>
        </p:nvGraphicFramePr>
        <p:xfrm>
          <a:off x="7029705" y="4666915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71689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A7C45-F917-672B-8288-FB1EBD1C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B5787FA-2F2C-41E7-12F6-94589D744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A5947C0-76DD-9BD1-A2DA-8A9A0E682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CEBC1C-7FC8-7B34-2612-A786596B8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980B5C1-3C52-E14D-63C1-4D149FE4D3B1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de Cultura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205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38" y="4939218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5BDE193-26DC-47F2-B587-FBE64973E982}"/>
              </a:ext>
            </a:extLst>
          </p:cNvPr>
          <p:cNvSpPr/>
          <p:nvPr/>
        </p:nvSpPr>
        <p:spPr>
          <a:xfrm>
            <a:off x="4294990" y="72030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de Cultura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C24E88F-7FB4-5E35-521C-743E19705C9D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5BFF610-B8AE-0502-E6E2-5613D1485D5C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3161236F-30EE-5F87-623A-E3E48B34BBF4}"/>
              </a:ext>
            </a:extLst>
          </p:cNvPr>
          <p:cNvSpPr txBox="1"/>
          <p:nvPr/>
        </p:nvSpPr>
        <p:spPr>
          <a:xfrm>
            <a:off x="2720491" y="7664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21B4B039-754A-9ED5-FE4E-D1FA04F42777}"/>
              </a:ext>
            </a:extLst>
          </p:cNvPr>
          <p:cNvGraphicFramePr/>
          <p:nvPr/>
        </p:nvGraphicFramePr>
        <p:xfrm>
          <a:off x="4183382" y="4433621"/>
          <a:ext cx="1489109" cy="159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11173F93-8758-2FDC-CD22-AFD584F1AD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86F10AF-4AA9-03A8-3AEA-C823EC64A45C}"/>
              </a:ext>
            </a:extLst>
          </p:cNvPr>
          <p:cNvSpPr/>
          <p:nvPr/>
        </p:nvSpPr>
        <p:spPr>
          <a:xfrm>
            <a:off x="7249594" y="5973144"/>
            <a:ext cx="34395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684122F-5E83-E90A-252E-408D254283E6}"/>
              </a:ext>
            </a:extLst>
          </p:cNvPr>
          <p:cNvSpPr txBox="1"/>
          <p:nvPr/>
        </p:nvSpPr>
        <p:spPr>
          <a:xfrm>
            <a:off x="7211204" y="1546280"/>
            <a:ext cx="477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6F01E046-7EB3-4D08-9852-8D4D917DC82A}"/>
              </a:ext>
            </a:extLst>
          </p:cNvPr>
          <p:cNvSpPr/>
          <p:nvPr/>
        </p:nvSpPr>
        <p:spPr>
          <a:xfrm>
            <a:off x="1384471" y="5926929"/>
            <a:ext cx="36574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CC6C042-1838-4ED7-A292-F498C2B1B3D9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C53CEADA-C53D-4CE7-A08B-B2C801E17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486645"/>
              </p:ext>
            </p:extLst>
          </p:nvPr>
        </p:nvGraphicFramePr>
        <p:xfrm>
          <a:off x="997312" y="2225193"/>
          <a:ext cx="438240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8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3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18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23%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EDC7F74-05C9-4D03-B6DB-A053425904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189394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180648"/>
              </p:ext>
            </p:extLst>
          </p:nvPr>
        </p:nvGraphicFramePr>
        <p:xfrm>
          <a:off x="997311" y="3298469"/>
          <a:ext cx="438241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908196"/>
              </p:ext>
            </p:extLst>
          </p:nvPr>
        </p:nvGraphicFramePr>
        <p:xfrm>
          <a:off x="6084709" y="1831051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777415"/>
              </p:ext>
            </p:extLst>
          </p:nvPr>
        </p:nvGraphicFramePr>
        <p:xfrm>
          <a:off x="6903362" y="4433621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16553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3B4AA-2E6E-961A-B150-A30D7989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9B901FF-7DAB-CE04-4F90-403243CC9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F0E488F-5F5B-C23A-A6BE-ACEDCA305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E3648E-8CED-ED14-F7D0-6D6B5394F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90E8F33-9DA2-2A3E-7AA0-CE71326921BC}"/>
              </a:ext>
            </a:extLst>
          </p:cNvPr>
          <p:cNvSpPr/>
          <p:nvPr/>
        </p:nvSpPr>
        <p:spPr>
          <a:xfrm>
            <a:off x="2286000" y="1983256"/>
            <a:ext cx="7667625" cy="2158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Paz Convivencia y Seguridad Ciudadana</a:t>
            </a:r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91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5F75D-8B16-A199-DC4F-9A05E4FE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FFB1129-CAC8-DE7C-9BD4-FBD75A2E0A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651976-35EB-C5C3-B539-62777D91C6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15D3BE5B-0AEE-0EBF-F991-1698374797A1}"/>
              </a:ext>
            </a:extLst>
          </p:cNvPr>
          <p:cNvSpPr/>
          <p:nvPr/>
        </p:nvSpPr>
        <p:spPr>
          <a:xfrm>
            <a:off x="2818847" y="79279"/>
            <a:ext cx="660192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Paz Convivencia y Seguridad Ciudadana</a:t>
            </a:r>
            <a:endParaRPr lang="es-CO" sz="28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8ED5814-8685-0FC4-86FA-024767FB71AF}"/>
              </a:ext>
            </a:extLst>
          </p:cNvPr>
          <p:cNvCxnSpPr>
            <a:cxnSpLocks/>
          </p:cNvCxnSpPr>
          <p:nvPr/>
        </p:nvCxnSpPr>
        <p:spPr>
          <a:xfrm>
            <a:off x="2580842" y="873150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D9C0512-A5C8-8F8D-8719-9E6E9FFF9ADB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BBA6891F-7F71-0386-25D7-DAA6CEA7D068}"/>
              </a:ext>
            </a:extLst>
          </p:cNvPr>
          <p:cNvSpPr txBox="1"/>
          <p:nvPr/>
        </p:nvSpPr>
        <p:spPr>
          <a:xfrm>
            <a:off x="2720490" y="1010688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FC34BFF-D1F4-27BD-6EE5-693B67135147}"/>
              </a:ext>
            </a:extLst>
          </p:cNvPr>
          <p:cNvSpPr/>
          <p:nvPr/>
        </p:nvSpPr>
        <p:spPr>
          <a:xfrm>
            <a:off x="7489034" y="5785103"/>
            <a:ext cx="3439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C7A8ADA-C92A-C79C-82E3-74F08B02B249}"/>
              </a:ext>
            </a:extLst>
          </p:cNvPr>
          <p:cNvSpPr txBox="1"/>
          <p:nvPr/>
        </p:nvSpPr>
        <p:spPr>
          <a:xfrm>
            <a:off x="7053450" y="1523613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89F60A4-F0AD-441E-9CAF-E12EDA59E7B7}"/>
              </a:ext>
            </a:extLst>
          </p:cNvPr>
          <p:cNvSpPr/>
          <p:nvPr/>
        </p:nvSpPr>
        <p:spPr>
          <a:xfrm>
            <a:off x="1512960" y="5914401"/>
            <a:ext cx="36480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4A32B2E-1D28-41C6-B4ED-33A389B1E233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FE6B3A85-772C-4E31-9F00-D9AC8D370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571023"/>
              </p:ext>
            </p:extLst>
          </p:nvPr>
        </p:nvGraphicFramePr>
        <p:xfrm>
          <a:off x="1190220" y="2225193"/>
          <a:ext cx="4074457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1327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63130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56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20,38%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885329"/>
              </p:ext>
            </p:extLst>
          </p:nvPr>
        </p:nvGraphicFramePr>
        <p:xfrm>
          <a:off x="997311" y="3379733"/>
          <a:ext cx="4550401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3A10A79B-CB18-4E73-A9A4-2875FBDA2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437326"/>
              </p:ext>
            </p:extLst>
          </p:nvPr>
        </p:nvGraphicFramePr>
        <p:xfrm>
          <a:off x="8949839" y="1478"/>
          <a:ext cx="3289785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8580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261205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731878"/>
              </p:ext>
            </p:extLst>
          </p:nvPr>
        </p:nvGraphicFramePr>
        <p:xfrm>
          <a:off x="6199647" y="1850767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460790"/>
              </p:ext>
            </p:extLst>
          </p:nvPr>
        </p:nvGraphicFramePr>
        <p:xfrm>
          <a:off x="7085679" y="4344940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58116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73A9D-09C8-A7D0-1389-6F83412CF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479C76F-BA5F-4EFD-869E-7C61DEFAD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7144F0-02BC-DB6F-917F-97B955529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25F09F6-987D-7EDD-9247-BB528F6CD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59D3F6E-05C4-E29A-30E4-D7F5C6E460BE}"/>
              </a:ext>
            </a:extLst>
          </p:cNvPr>
          <p:cNvSpPr/>
          <p:nvPr/>
        </p:nvSpPr>
        <p:spPr>
          <a:xfrm>
            <a:off x="2286000" y="1983256"/>
            <a:ext cx="7667625" cy="2158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Paz Convivencia y Seguridad Ciudadana</a:t>
            </a:r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r>
              <a:rPr lang="es-ES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Seguridad Ciudadana</a:t>
            </a:r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493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6E539-C733-D108-9FDB-E659BA6F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D2777C4-1C14-54CF-33EA-BEE3D221F0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3BAD77B-EB7E-B298-E8B9-C5B128CCBC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38F41D8-4EF2-D42A-40FB-8AC73049F80B}"/>
              </a:ext>
            </a:extLst>
          </p:cNvPr>
          <p:cNvSpPr/>
          <p:nvPr/>
        </p:nvSpPr>
        <p:spPr>
          <a:xfrm>
            <a:off x="2801937" y="62426"/>
            <a:ext cx="6229350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Seguridad Ciudadana</a:t>
            </a:r>
            <a:endParaRPr lang="es-CO" sz="28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BA35A4AD-39C9-7DA2-91BA-C09F23E64F0B}"/>
              </a:ext>
            </a:extLst>
          </p:cNvPr>
          <p:cNvCxnSpPr>
            <a:cxnSpLocks/>
          </p:cNvCxnSpPr>
          <p:nvPr/>
        </p:nvCxnSpPr>
        <p:spPr>
          <a:xfrm>
            <a:off x="2544599" y="860899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99E0AE6-1DE1-9A81-9F14-A12DE0563338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DF38752-166E-24D0-1E0A-E9928A1388F1}"/>
              </a:ext>
            </a:extLst>
          </p:cNvPr>
          <p:cNvSpPr txBox="1"/>
          <p:nvPr/>
        </p:nvSpPr>
        <p:spPr>
          <a:xfrm>
            <a:off x="2742789" y="88399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383844B-04D8-D581-993E-BFF1322C1EA8}"/>
              </a:ext>
            </a:extLst>
          </p:cNvPr>
          <p:cNvSpPr/>
          <p:nvPr/>
        </p:nvSpPr>
        <p:spPr>
          <a:xfrm>
            <a:off x="7053449" y="5914401"/>
            <a:ext cx="39870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8361B1D-D85C-CB11-8047-C9E6D31992E6}"/>
              </a:ext>
            </a:extLst>
          </p:cNvPr>
          <p:cNvSpPr txBox="1"/>
          <p:nvPr/>
        </p:nvSpPr>
        <p:spPr>
          <a:xfrm>
            <a:off x="7053450" y="1523613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523121B-ABD3-3657-1C38-E80BE01F1D8F}"/>
              </a:ext>
            </a:extLst>
          </p:cNvPr>
          <p:cNvSpPr/>
          <p:nvPr/>
        </p:nvSpPr>
        <p:spPr>
          <a:xfrm>
            <a:off x="1512960" y="5914401"/>
            <a:ext cx="36480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8FD62BF-C8CD-5EA5-F783-A5FCCEDC2AA2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F78A07D8-D528-8403-EDE8-FE21C7590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987522"/>
              </p:ext>
            </p:extLst>
          </p:nvPr>
        </p:nvGraphicFramePr>
        <p:xfrm>
          <a:off x="1190220" y="2225193"/>
          <a:ext cx="4074457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1327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63130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12,79%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187276"/>
              </p:ext>
            </p:extLst>
          </p:nvPr>
        </p:nvGraphicFramePr>
        <p:xfrm>
          <a:off x="1077731" y="3297228"/>
          <a:ext cx="4550401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89E5539F-B138-4261-BD2C-3D2D58B5F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391913"/>
              </p:ext>
            </p:extLst>
          </p:nvPr>
        </p:nvGraphicFramePr>
        <p:xfrm>
          <a:off x="6186570" y="1773459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340188"/>
              </p:ext>
            </p:extLst>
          </p:nvPr>
        </p:nvGraphicFramePr>
        <p:xfrm>
          <a:off x="7018709" y="4364414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0938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8186B-70B2-35D3-942C-959A6F1C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E9A75F-D9AD-EAD5-7C00-5C144C973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F3725AA-77C8-A8AA-D76B-A8EEBC03B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BAFCAF8-33BF-AD39-0542-4EAD6D63C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C58540F-6AB2-966F-46D7-8C2B9009CA47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Secretaria de Ambiente y Desarrollo Sostenible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028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A24AF9E8-A9C0-4D18-B5C1-37B884EE6406}"/>
              </a:ext>
            </a:extLst>
          </p:cNvPr>
          <p:cNvSpPr/>
          <p:nvPr/>
        </p:nvSpPr>
        <p:spPr>
          <a:xfrm>
            <a:off x="3413243" y="76195"/>
            <a:ext cx="5006737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Ambiente y Desarrollo Sostenible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D1A8B37B-CA64-5809-2CDE-794F29D5204C}"/>
              </a:ext>
            </a:extLst>
          </p:cNvPr>
          <p:cNvCxnSpPr>
            <a:cxnSpLocks/>
          </p:cNvCxnSpPr>
          <p:nvPr/>
        </p:nvCxnSpPr>
        <p:spPr>
          <a:xfrm>
            <a:off x="2347912" y="96741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1406082-30B4-6CEF-81C0-F2233037C79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2A31E658-A515-163B-B8D0-EAEA6F2A2439}"/>
              </a:ext>
            </a:extLst>
          </p:cNvPr>
          <p:cNvSpPr txBox="1"/>
          <p:nvPr/>
        </p:nvSpPr>
        <p:spPr>
          <a:xfrm>
            <a:off x="2801936" y="956280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2CD6923-A4B3-327E-9CCF-EC61689E43BE}"/>
              </a:ext>
            </a:extLst>
          </p:cNvPr>
          <p:cNvSpPr/>
          <p:nvPr/>
        </p:nvSpPr>
        <p:spPr>
          <a:xfrm>
            <a:off x="7542231" y="6002482"/>
            <a:ext cx="34395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F634CB-4E70-AD9D-3233-09728D2D22C0}"/>
              </a:ext>
            </a:extLst>
          </p:cNvPr>
          <p:cNvSpPr txBox="1"/>
          <p:nvPr/>
        </p:nvSpPr>
        <p:spPr>
          <a:xfrm>
            <a:off x="6823815" y="1550547"/>
            <a:ext cx="5071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EA455A7B-6E15-48F7-91AA-8DE6ADB526E5}"/>
              </a:ext>
            </a:extLst>
          </p:cNvPr>
          <p:cNvSpPr/>
          <p:nvPr/>
        </p:nvSpPr>
        <p:spPr>
          <a:xfrm>
            <a:off x="1367621" y="6002483"/>
            <a:ext cx="36417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54B3FA1-438E-4985-BBD2-1B8BBD9C3652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345E291D-96FF-40BA-9AF3-0EDE0C15E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619211"/>
              </p:ext>
            </p:extLst>
          </p:nvPr>
        </p:nvGraphicFramePr>
        <p:xfrm>
          <a:off x="997312" y="2225193"/>
          <a:ext cx="438240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8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3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25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7,6%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072FC36F-5961-4DCB-8695-89BA66444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72380"/>
              </p:ext>
            </p:extLst>
          </p:nvPr>
        </p:nvGraphicFramePr>
        <p:xfrm>
          <a:off x="997311" y="3246647"/>
          <a:ext cx="4382409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145114"/>
              </p:ext>
            </p:extLst>
          </p:nvPr>
        </p:nvGraphicFramePr>
        <p:xfrm>
          <a:off x="6184022" y="1915389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675609"/>
              </p:ext>
            </p:extLst>
          </p:nvPr>
        </p:nvGraphicFramePr>
        <p:xfrm>
          <a:off x="7118022" y="4403096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74514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5E02-13F5-3EF9-B890-CB5DEDABB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712224F-88DE-C8A0-3774-C2818EBE9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4DF3461-2AF4-C1B6-AEB0-98A7642D7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97854B7-57B6-5FB2-4E80-B78FA535E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DC1B392-E606-90AA-80DE-A68FCA8466BF}"/>
              </a:ext>
            </a:extLst>
          </p:cNvPr>
          <p:cNvSpPr/>
          <p:nvPr/>
        </p:nvSpPr>
        <p:spPr>
          <a:xfrm>
            <a:off x="1576388" y="2818818"/>
            <a:ext cx="88106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Hacienda</a:t>
            </a: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313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649F4AF0-C1C7-4A54-8688-76BD7A262F6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237333EB-FBD4-4D80-BFDB-77E6AF2399F0}"/>
              </a:ext>
            </a:extLst>
          </p:cNvPr>
          <p:cNvSpPr txBox="1"/>
          <p:nvPr/>
        </p:nvSpPr>
        <p:spPr>
          <a:xfrm>
            <a:off x="2936095" y="709186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Corte a junio de 2026 (con cierre)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D3BB2FC-5821-44CE-A58F-77ADB1574306}"/>
              </a:ext>
            </a:extLst>
          </p:cNvPr>
          <p:cNvSpPr/>
          <p:nvPr/>
        </p:nvSpPr>
        <p:spPr>
          <a:xfrm>
            <a:off x="3997571" y="62426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Hacienda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A2765CE-85D7-DD70-D48C-10967FA54AB3}"/>
              </a:ext>
            </a:extLst>
          </p:cNvPr>
          <p:cNvCxnSpPr>
            <a:cxnSpLocks/>
          </p:cNvCxnSpPr>
          <p:nvPr/>
        </p:nvCxnSpPr>
        <p:spPr>
          <a:xfrm>
            <a:off x="2544599" y="736473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ángulo 22">
            <a:extLst>
              <a:ext uri="{FF2B5EF4-FFF2-40B4-BE49-F238E27FC236}">
                <a16:creationId xmlns:a16="http://schemas.microsoft.com/office/drawing/2014/main" id="{6F6027AF-DBEF-CF8B-605A-6A7BF8D29552}"/>
              </a:ext>
            </a:extLst>
          </p:cNvPr>
          <p:cNvSpPr/>
          <p:nvPr/>
        </p:nvSpPr>
        <p:spPr>
          <a:xfrm>
            <a:off x="6948466" y="5914953"/>
            <a:ext cx="391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</a:p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*Incluye cofinanciación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300C40A-39E2-A833-9B72-E0C571703BF8}"/>
              </a:ext>
            </a:extLst>
          </p:cNvPr>
          <p:cNvSpPr txBox="1"/>
          <p:nvPr/>
        </p:nvSpPr>
        <p:spPr>
          <a:xfrm>
            <a:off x="7148160" y="1585178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1877B25-3735-1E0E-735A-C56917E100EA}"/>
              </a:ext>
            </a:extLst>
          </p:cNvPr>
          <p:cNvSpPr/>
          <p:nvPr/>
        </p:nvSpPr>
        <p:spPr>
          <a:xfrm>
            <a:off x="1416465" y="5894615"/>
            <a:ext cx="37559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558EDF7-B3F7-41E0-8A73-6526215A70E6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3E83871-6564-4503-B20E-76F902588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687487"/>
              </p:ext>
            </p:extLst>
          </p:nvPr>
        </p:nvGraphicFramePr>
        <p:xfrm>
          <a:off x="1319213" y="2225193"/>
          <a:ext cx="3755943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22826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533117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1" dirty="0"/>
                        <a:t>M</a:t>
                      </a:r>
                      <a:r>
                        <a:rPr lang="es-CO" sz="1600" b="1" dirty="0"/>
                        <a:t>etas programadas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Avance Físico 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8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59%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3B678D6A-3DA5-4416-BF6D-3DF03F308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0960204"/>
              </p:ext>
            </p:extLst>
          </p:nvPr>
        </p:nvGraphicFramePr>
        <p:xfrm>
          <a:off x="1065401" y="3284409"/>
          <a:ext cx="4232229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655951"/>
              </p:ext>
            </p:extLst>
          </p:nvPr>
        </p:nvGraphicFramePr>
        <p:xfrm>
          <a:off x="6323013" y="1908213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490297"/>
              </p:ext>
            </p:extLst>
          </p:nvPr>
        </p:nvGraphicFramePr>
        <p:xfrm>
          <a:off x="7410919" y="4559355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302201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98C12-BB20-66ED-863A-5CC538AC9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9049090-C1D2-6532-A448-EAC423035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F2FD71-F21D-402F-887B-89A3BB677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AB5B6EB-6927-1FDE-A683-F780DACB6D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BB377CC-882A-3E5C-96DD-722FA63B5A9E}"/>
              </a:ext>
            </a:extLst>
          </p:cNvPr>
          <p:cNvSpPr/>
          <p:nvPr/>
        </p:nvSpPr>
        <p:spPr>
          <a:xfrm>
            <a:off x="1576388" y="2818818"/>
            <a:ext cx="88106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Hacienda </a:t>
            </a:r>
          </a:p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Tránsito</a:t>
            </a:r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6877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CD229FA5-8551-4C93-906D-FC64C64B899E}"/>
              </a:ext>
            </a:extLst>
          </p:cNvPr>
          <p:cNvSpPr/>
          <p:nvPr/>
        </p:nvSpPr>
        <p:spPr>
          <a:xfrm>
            <a:off x="3994302" y="150096"/>
            <a:ext cx="4339652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Tránsito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1058577-A590-710C-9801-BDCBAEC031BD}"/>
              </a:ext>
            </a:extLst>
          </p:cNvPr>
          <p:cNvCxnSpPr>
            <a:cxnSpLocks/>
          </p:cNvCxnSpPr>
          <p:nvPr/>
        </p:nvCxnSpPr>
        <p:spPr>
          <a:xfrm>
            <a:off x="2544599" y="794841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6D5C9B-EFA6-9484-9BC7-BC1DA621F78F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9C14B89-E543-7DAC-D03E-5266CD995EF5}"/>
              </a:ext>
            </a:extLst>
          </p:cNvPr>
          <p:cNvSpPr txBox="1"/>
          <p:nvPr/>
        </p:nvSpPr>
        <p:spPr>
          <a:xfrm>
            <a:off x="2992284" y="748782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Corte a junio de 2026 (con cierre)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3D519A-E4C8-B9D8-8EC0-966F64D17C61}"/>
              </a:ext>
            </a:extLst>
          </p:cNvPr>
          <p:cNvSpPr txBox="1"/>
          <p:nvPr/>
        </p:nvSpPr>
        <p:spPr>
          <a:xfrm>
            <a:off x="6895649" y="1528488"/>
            <a:ext cx="4580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B82C8A2-73BC-A791-44C3-7AA7E7FA4A9F}"/>
              </a:ext>
            </a:extLst>
          </p:cNvPr>
          <p:cNvSpPr/>
          <p:nvPr/>
        </p:nvSpPr>
        <p:spPr>
          <a:xfrm>
            <a:off x="7071702" y="5821975"/>
            <a:ext cx="35432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A752C64-A260-4488-9970-5B62DDE2DEE8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17A3FE2-0C7C-4D91-8635-3F8AFD139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093692"/>
              </p:ext>
            </p:extLst>
          </p:nvPr>
        </p:nvGraphicFramePr>
        <p:xfrm>
          <a:off x="1233636" y="2225193"/>
          <a:ext cx="3793844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45256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548588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40,97%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sp>
        <p:nvSpPr>
          <p:cNvPr id="40" name="Rectángulo 39">
            <a:extLst>
              <a:ext uri="{FF2B5EF4-FFF2-40B4-BE49-F238E27FC236}">
                <a16:creationId xmlns:a16="http://schemas.microsoft.com/office/drawing/2014/main" id="{5B0E6BEE-5F0D-4BF2-9D12-B2EF1B2ACD92}"/>
              </a:ext>
            </a:extLst>
          </p:cNvPr>
          <p:cNvSpPr/>
          <p:nvPr/>
        </p:nvSpPr>
        <p:spPr>
          <a:xfrm>
            <a:off x="1296626" y="5826162"/>
            <a:ext cx="3785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8CB96A93-EBBC-4CB7-8B7B-A49E4EB7B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100186"/>
              </p:ext>
            </p:extLst>
          </p:nvPr>
        </p:nvGraphicFramePr>
        <p:xfrm>
          <a:off x="1093527" y="3306162"/>
          <a:ext cx="419124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648939"/>
              </p:ext>
            </p:extLst>
          </p:nvPr>
        </p:nvGraphicFramePr>
        <p:xfrm>
          <a:off x="5968986" y="1753475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204473"/>
              </p:ext>
            </p:extLst>
          </p:nvPr>
        </p:nvGraphicFramePr>
        <p:xfrm>
          <a:off x="6895649" y="4259327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42746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E234-5FD1-4DCA-2D48-69C2B1F1A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0691564-4FC0-495E-7E15-F6A575FCE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7DF55A1-4F19-96D4-948B-683492260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C359CCA-F5C4-17C5-9675-34565329C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7571B94-DED3-C8A1-90CA-8FA0C56B5301}"/>
              </a:ext>
            </a:extLst>
          </p:cNvPr>
          <p:cNvSpPr/>
          <p:nvPr/>
        </p:nvSpPr>
        <p:spPr>
          <a:xfrm>
            <a:off x="1423987" y="2809293"/>
            <a:ext cx="9124950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General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641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741EA-C75F-1D12-898D-293F53DC0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1C7C95-FD96-D586-D92F-E36F5FD1E7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1F515F-C177-8D11-A3B4-95E9BDE849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AEE24313-8D00-1B51-BCA8-F9DA0538A7E8}"/>
              </a:ext>
            </a:extLst>
          </p:cNvPr>
          <p:cNvSpPr/>
          <p:nvPr/>
        </p:nvSpPr>
        <p:spPr>
          <a:xfrm>
            <a:off x="4486995" y="203972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General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09D627A-C68D-55DB-865B-39CF3455B8E5}"/>
              </a:ext>
            </a:extLst>
          </p:cNvPr>
          <p:cNvCxnSpPr>
            <a:cxnSpLocks/>
          </p:cNvCxnSpPr>
          <p:nvPr/>
        </p:nvCxnSpPr>
        <p:spPr>
          <a:xfrm>
            <a:off x="2544599" y="833753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A6FA793-A05D-51D8-059F-90DA9147B7D2}"/>
              </a:ext>
            </a:extLst>
          </p:cNvPr>
          <p:cNvCxnSpPr/>
          <p:nvPr/>
        </p:nvCxnSpPr>
        <p:spPr>
          <a:xfrm>
            <a:off x="5916612" y="1796507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248AED1F-BA55-DE26-287E-81201DDA5B50}"/>
              </a:ext>
            </a:extLst>
          </p:cNvPr>
          <p:cNvSpPr txBox="1"/>
          <p:nvPr/>
        </p:nvSpPr>
        <p:spPr>
          <a:xfrm>
            <a:off x="3208338" y="836833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Corte a junio de 2026 (con cierre) 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0A2EC29-C710-EF3A-E0D5-99E24F60ABFB}"/>
              </a:ext>
            </a:extLst>
          </p:cNvPr>
          <p:cNvSpPr/>
          <p:nvPr/>
        </p:nvSpPr>
        <p:spPr>
          <a:xfrm>
            <a:off x="7103534" y="5833636"/>
            <a:ext cx="38451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358C8EA-DD47-C7F4-AF98-E48E7544076B}"/>
              </a:ext>
            </a:extLst>
          </p:cNvPr>
          <p:cNvSpPr txBox="1"/>
          <p:nvPr/>
        </p:nvSpPr>
        <p:spPr>
          <a:xfrm>
            <a:off x="7253907" y="1612405"/>
            <a:ext cx="4115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86D485CB-E936-B523-E170-469CC5F3C52A}"/>
              </a:ext>
            </a:extLst>
          </p:cNvPr>
          <p:cNvSpPr/>
          <p:nvPr/>
        </p:nvSpPr>
        <p:spPr>
          <a:xfrm>
            <a:off x="1448292" y="5914953"/>
            <a:ext cx="3833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</a:p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*Incluye Funcionamiento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5A3B70C-ED4B-6180-2BFF-C159CE1D4909}"/>
              </a:ext>
            </a:extLst>
          </p:cNvPr>
          <p:cNvSpPr txBox="1"/>
          <p:nvPr/>
        </p:nvSpPr>
        <p:spPr>
          <a:xfrm>
            <a:off x="997311" y="1570634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CB693555-9A6C-6DE9-2CF8-A41090E88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959682"/>
              </p:ext>
            </p:extLst>
          </p:nvPr>
        </p:nvGraphicFramePr>
        <p:xfrm>
          <a:off x="997312" y="2268225"/>
          <a:ext cx="4284300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35516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48784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10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54,35%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D4CB8769-1CEC-4D56-9478-943EB7B2A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642668"/>
              </p:ext>
            </p:extLst>
          </p:nvPr>
        </p:nvGraphicFramePr>
        <p:xfrm>
          <a:off x="6084709" y="1937768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96720"/>
              </p:ext>
            </p:extLst>
          </p:nvPr>
        </p:nvGraphicFramePr>
        <p:xfrm>
          <a:off x="7018709" y="4381506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828240"/>
              </p:ext>
            </p:extLst>
          </p:nvPr>
        </p:nvGraphicFramePr>
        <p:xfrm>
          <a:off x="933137" y="3394953"/>
          <a:ext cx="4550401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4844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508A6-2868-65AD-29F7-59842DD4A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4B2224C-4265-2A91-81FC-893990E62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07F560-22AE-179E-7235-C7ECBAADE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D381FF5-7342-B74C-6B50-ACF43ABA1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A76F19C-EEF9-F3E4-5E4C-253C94E00E2D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las TIC, Innovación Social y Gobierno Abierto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21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0AAB9D30-822E-4072-A658-9BFC904C00A1}"/>
              </a:ext>
            </a:extLst>
          </p:cNvPr>
          <p:cNvSpPr/>
          <p:nvPr/>
        </p:nvSpPr>
        <p:spPr>
          <a:xfrm>
            <a:off x="3100249" y="102447"/>
            <a:ext cx="5697271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las Tecnologías de la Información y las Comunicaciones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AB322325-AAE8-390F-1CD9-74E8E72A4B89}"/>
              </a:ext>
            </a:extLst>
          </p:cNvPr>
          <p:cNvCxnSpPr>
            <a:cxnSpLocks/>
          </p:cNvCxnSpPr>
          <p:nvPr/>
        </p:nvCxnSpPr>
        <p:spPr>
          <a:xfrm>
            <a:off x="2544599" y="1018585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0729142A-9034-02FE-AB96-CEED13BA7987}"/>
              </a:ext>
            </a:extLst>
          </p:cNvPr>
          <p:cNvCxnSpPr/>
          <p:nvPr/>
        </p:nvCxnSpPr>
        <p:spPr>
          <a:xfrm>
            <a:off x="5948885" y="2048497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0F8B42-83B7-DDCB-FB22-372C7D729A45}"/>
              </a:ext>
            </a:extLst>
          </p:cNvPr>
          <p:cNvSpPr txBox="1"/>
          <p:nvPr/>
        </p:nvSpPr>
        <p:spPr>
          <a:xfrm>
            <a:off x="2752764" y="106145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933112-47FD-DC5D-3F4B-58ACBC8A4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E6A2E83-C30D-D3A4-6EC8-9DE10886CF6B}"/>
              </a:ext>
            </a:extLst>
          </p:cNvPr>
          <p:cNvSpPr/>
          <p:nvPr/>
        </p:nvSpPr>
        <p:spPr>
          <a:xfrm>
            <a:off x="7494534" y="5839415"/>
            <a:ext cx="35974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2342097-BC95-5788-DDFF-97D7BD6C59F2}"/>
              </a:ext>
            </a:extLst>
          </p:cNvPr>
          <p:cNvSpPr txBox="1"/>
          <p:nvPr/>
        </p:nvSpPr>
        <p:spPr>
          <a:xfrm>
            <a:off x="6826362" y="1772711"/>
            <a:ext cx="387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9CBDF7B-4B16-4814-899B-B46C4B0CB050}"/>
              </a:ext>
            </a:extLst>
          </p:cNvPr>
          <p:cNvSpPr/>
          <p:nvPr/>
        </p:nvSpPr>
        <p:spPr>
          <a:xfrm>
            <a:off x="1497243" y="6024081"/>
            <a:ext cx="3424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6310E27-8F3C-4DA2-82C9-E1E7927F7EBE}"/>
              </a:ext>
            </a:extLst>
          </p:cNvPr>
          <p:cNvSpPr txBox="1"/>
          <p:nvPr/>
        </p:nvSpPr>
        <p:spPr>
          <a:xfrm>
            <a:off x="1029584" y="1822624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A58E8FBC-2F37-4713-B5B1-0A2258142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280284"/>
              </p:ext>
            </p:extLst>
          </p:nvPr>
        </p:nvGraphicFramePr>
        <p:xfrm>
          <a:off x="1029585" y="2520215"/>
          <a:ext cx="4382403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4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29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9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92,22%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C7A677D7-9F69-4543-A7EA-559AADE8D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646969"/>
              </p:ext>
            </p:extLst>
          </p:nvPr>
        </p:nvGraphicFramePr>
        <p:xfrm>
          <a:off x="1029585" y="3540485"/>
          <a:ext cx="4382404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241738"/>
              </p:ext>
            </p:extLst>
          </p:nvPr>
        </p:nvGraphicFramePr>
        <p:xfrm>
          <a:off x="6290740" y="2142043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487960"/>
              </p:ext>
            </p:extLst>
          </p:nvPr>
        </p:nvGraphicFramePr>
        <p:xfrm>
          <a:off x="7224740" y="4551495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637937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1EEA3-48AA-F8AC-BF6D-391E1D3A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918121-F9AC-E915-C31A-251EA0646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ECF0C9-4532-D476-32C1-6343661F1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3C3660A-3CAA-0235-D07E-83EB12A40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986DE98-5D6B-9EE3-8F24-37F54A0F02E6}"/>
              </a:ext>
            </a:extLst>
          </p:cNvPr>
          <p:cNvSpPr/>
          <p:nvPr/>
        </p:nvSpPr>
        <p:spPr>
          <a:xfrm>
            <a:off x="2255838" y="2532009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</a:t>
            </a:r>
            <a:r>
              <a:rPr lang="es-CO" sz="3200" dirty="0" err="1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TICs</a:t>
            </a:r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 - Subsecretaria de Innovación Social</a:t>
            </a:r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1672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776421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0AAB9D30-822E-4072-A658-9BFC904C00A1}"/>
              </a:ext>
            </a:extLst>
          </p:cNvPr>
          <p:cNvSpPr/>
          <p:nvPr/>
        </p:nvSpPr>
        <p:spPr>
          <a:xfrm>
            <a:off x="3323574" y="114571"/>
            <a:ext cx="5250622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</a:t>
            </a:r>
            <a:r>
              <a:rPr lang="es-CO" sz="2800" dirty="0" err="1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TICs</a:t>
            </a:r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 - Subsecretaria de Innovación Social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AB322325-AAE8-390F-1CD9-74E8E72A4B89}"/>
              </a:ext>
            </a:extLst>
          </p:cNvPr>
          <p:cNvCxnSpPr>
            <a:cxnSpLocks/>
          </p:cNvCxnSpPr>
          <p:nvPr/>
        </p:nvCxnSpPr>
        <p:spPr>
          <a:xfrm>
            <a:off x="2544599" y="1018585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0729142A-9034-02FE-AB96-CEED13BA7987}"/>
              </a:ext>
            </a:extLst>
          </p:cNvPr>
          <p:cNvCxnSpPr/>
          <p:nvPr/>
        </p:nvCxnSpPr>
        <p:spPr>
          <a:xfrm>
            <a:off x="5923718" y="2049451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60F8B42-83B7-DDCB-FB22-372C7D729A45}"/>
              </a:ext>
            </a:extLst>
          </p:cNvPr>
          <p:cNvSpPr txBox="1"/>
          <p:nvPr/>
        </p:nvSpPr>
        <p:spPr>
          <a:xfrm>
            <a:off x="2752764" y="106145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graphicFrame>
        <p:nvGraphicFramePr>
          <p:cNvPr id="41" name="Gráfico 40">
            <a:extLst>
              <a:ext uri="{FF2B5EF4-FFF2-40B4-BE49-F238E27FC236}">
                <a16:creationId xmlns:a16="http://schemas.microsoft.com/office/drawing/2014/main" id="{A3023FED-D143-1504-CF95-A6D41FEB51AA}"/>
              </a:ext>
            </a:extLst>
          </p:cNvPr>
          <p:cNvGraphicFramePr/>
          <p:nvPr/>
        </p:nvGraphicFramePr>
        <p:xfrm>
          <a:off x="4201694" y="4458772"/>
          <a:ext cx="1489109" cy="159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3" name="Gráfico 42">
            <a:extLst>
              <a:ext uri="{FF2B5EF4-FFF2-40B4-BE49-F238E27FC236}">
                <a16:creationId xmlns:a16="http://schemas.microsoft.com/office/drawing/2014/main" id="{F3998171-C76F-1E5E-44B2-7BA003573A07}"/>
              </a:ext>
            </a:extLst>
          </p:cNvPr>
          <p:cNvGraphicFramePr/>
          <p:nvPr/>
        </p:nvGraphicFramePr>
        <p:xfrm>
          <a:off x="4243153" y="2493330"/>
          <a:ext cx="1489109" cy="159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10A36CDD-BF9A-5D30-60F9-732A087515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A1E8A8F-E6A7-36C9-E12D-D1EF0C5284B0}"/>
              </a:ext>
            </a:extLst>
          </p:cNvPr>
          <p:cNvSpPr/>
          <p:nvPr/>
        </p:nvSpPr>
        <p:spPr>
          <a:xfrm>
            <a:off x="6839773" y="5914953"/>
            <a:ext cx="38669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239E967-D391-2C0D-11F4-6F797A8A8F75}"/>
              </a:ext>
            </a:extLst>
          </p:cNvPr>
          <p:cNvSpPr txBox="1"/>
          <p:nvPr/>
        </p:nvSpPr>
        <p:spPr>
          <a:xfrm>
            <a:off x="7208430" y="1769220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558FD8E-8DF6-4465-B23C-56935BAEA6C3}"/>
              </a:ext>
            </a:extLst>
          </p:cNvPr>
          <p:cNvSpPr/>
          <p:nvPr/>
        </p:nvSpPr>
        <p:spPr>
          <a:xfrm>
            <a:off x="1460305" y="6097841"/>
            <a:ext cx="39185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5E15AC0-48C2-468A-9A84-618F0F55087D}"/>
              </a:ext>
            </a:extLst>
          </p:cNvPr>
          <p:cNvSpPr txBox="1"/>
          <p:nvPr/>
        </p:nvSpPr>
        <p:spPr>
          <a:xfrm>
            <a:off x="1029584" y="1815387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0B90395F-B95F-47B1-B64E-C57FAF337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021748"/>
              </p:ext>
            </p:extLst>
          </p:nvPr>
        </p:nvGraphicFramePr>
        <p:xfrm>
          <a:off x="1029585" y="2520215"/>
          <a:ext cx="438240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8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3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7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61,62%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5648F0AA-5424-457F-87DF-CC92396EF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287840"/>
              </p:ext>
            </p:extLst>
          </p:nvPr>
        </p:nvGraphicFramePr>
        <p:xfrm>
          <a:off x="1029585" y="3577841"/>
          <a:ext cx="438241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971216"/>
              </p:ext>
            </p:extLst>
          </p:nvPr>
        </p:nvGraphicFramePr>
        <p:xfrm>
          <a:off x="6250931" y="2138553"/>
          <a:ext cx="5377052" cy="2261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157080"/>
              </p:ext>
            </p:extLst>
          </p:nvPr>
        </p:nvGraphicFramePr>
        <p:xfrm>
          <a:off x="6839773" y="4458772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24472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4F1AB6-C643-47B7-B7AD-B5A8EC8B0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4296523-EE15-4AD9-82E3-06C2231C7A45}"/>
              </a:ext>
            </a:extLst>
          </p:cNvPr>
          <p:cNvSpPr/>
          <p:nvPr/>
        </p:nvSpPr>
        <p:spPr>
          <a:xfrm>
            <a:off x="2243138" y="2809294"/>
            <a:ext cx="7667625" cy="89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Gobierno</a:t>
            </a:r>
          </a:p>
        </p:txBody>
      </p:sp>
    </p:spTree>
    <p:extLst>
      <p:ext uri="{BB962C8B-B14F-4D97-AF65-F5344CB8AC3E}">
        <p14:creationId xmlns:p14="http://schemas.microsoft.com/office/powerpoint/2010/main" val="26712953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4073D-3F90-EADE-B169-0516F77A4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8673324-B4F0-BDAF-952A-CA2519A19C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1A62F0-75CD-D232-CC6E-E674A6027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0B8E37B1-3BB0-EBF9-5239-8C41A0BAB127}"/>
              </a:ext>
            </a:extLst>
          </p:cNvPr>
          <p:cNvSpPr/>
          <p:nvPr/>
        </p:nvSpPr>
        <p:spPr>
          <a:xfrm>
            <a:off x="2264802" y="166644"/>
            <a:ext cx="7871198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Gobierno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A411D7AA-DEE8-A22E-ECB9-D546960D6E33}"/>
              </a:ext>
            </a:extLst>
          </p:cNvPr>
          <p:cNvCxnSpPr>
            <a:cxnSpLocks/>
          </p:cNvCxnSpPr>
          <p:nvPr/>
        </p:nvCxnSpPr>
        <p:spPr>
          <a:xfrm>
            <a:off x="2509765" y="965876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3B87938-786E-5A63-B93F-CAC59F8D2BD4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CC687C96-284B-47FB-B514-D68A7688C1E4}"/>
              </a:ext>
            </a:extLst>
          </p:cNvPr>
          <p:cNvSpPr txBox="1"/>
          <p:nvPr/>
        </p:nvSpPr>
        <p:spPr>
          <a:xfrm>
            <a:off x="3005137" y="999836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Corte a junio de 2026 (con cierre)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7BB6F85-C3B8-AD2C-6F6B-AC0A6B78CE39}"/>
              </a:ext>
            </a:extLst>
          </p:cNvPr>
          <p:cNvSpPr/>
          <p:nvPr/>
        </p:nvSpPr>
        <p:spPr>
          <a:xfrm>
            <a:off x="7025951" y="5663161"/>
            <a:ext cx="34945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4A1D6B9-E7BE-8C15-CA5F-FBC4CE65C85C}"/>
              </a:ext>
            </a:extLst>
          </p:cNvPr>
          <p:cNvSpPr txBox="1"/>
          <p:nvPr/>
        </p:nvSpPr>
        <p:spPr>
          <a:xfrm>
            <a:off x="6892548" y="1557390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26136EC-2AC7-48EC-88C0-10EDD246C56D}"/>
              </a:ext>
            </a:extLst>
          </p:cNvPr>
          <p:cNvSpPr/>
          <p:nvPr/>
        </p:nvSpPr>
        <p:spPr>
          <a:xfrm>
            <a:off x="1401756" y="5801661"/>
            <a:ext cx="367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A4B45EE-15A3-4B2B-AEF0-4A42D8F035D5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D99EE9E3-20F6-471B-A022-8B60D15DD9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394274"/>
              </p:ext>
            </p:extLst>
          </p:nvPr>
        </p:nvGraphicFramePr>
        <p:xfrm>
          <a:off x="997312" y="2225193"/>
          <a:ext cx="407783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332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64510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0447489"/>
              </p:ext>
            </p:extLst>
          </p:nvPr>
        </p:nvGraphicFramePr>
        <p:xfrm>
          <a:off x="997311" y="3281661"/>
          <a:ext cx="4550401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8E94783E-DB5F-45F2-B6E6-18DE84EA4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436876"/>
              </p:ext>
            </p:extLst>
          </p:nvPr>
        </p:nvGraphicFramePr>
        <p:xfrm>
          <a:off x="6083333" y="1850767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907143"/>
              </p:ext>
            </p:extLst>
          </p:nvPr>
        </p:nvGraphicFramePr>
        <p:xfrm>
          <a:off x="6892548" y="4338474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68757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A89AB-1791-1D4C-2738-A0D3970E2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A4C9FFF-B61F-2D4C-062A-59BAD15ED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340B750-C984-9D43-5D67-051229BA2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B4C48D-F29D-1F94-CC5F-8E6DCA351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E7E6830-4F08-DF05-0F9F-308844C5BEDB}"/>
              </a:ext>
            </a:extLst>
          </p:cNvPr>
          <p:cNvSpPr/>
          <p:nvPr/>
        </p:nvSpPr>
        <p:spPr>
          <a:xfrm>
            <a:off x="2243138" y="2809294"/>
            <a:ext cx="7667625" cy="89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Gobierno</a:t>
            </a:r>
          </a:p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Gestión Pública</a:t>
            </a:r>
          </a:p>
        </p:txBody>
      </p:sp>
    </p:spTree>
    <p:extLst>
      <p:ext uri="{BB962C8B-B14F-4D97-AF65-F5344CB8AC3E}">
        <p14:creationId xmlns:p14="http://schemas.microsoft.com/office/powerpoint/2010/main" val="20884875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1B7F-9919-4B41-2811-308CF3E64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81A73DF-F856-4B74-F90A-F655A419AF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94668" y="4996349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A9613AD-2831-DEA6-4C7E-EDBFED4FBF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7616A6B-14B2-C730-8D7E-134E6917851E}"/>
              </a:ext>
            </a:extLst>
          </p:cNvPr>
          <p:cNvSpPr/>
          <p:nvPr/>
        </p:nvSpPr>
        <p:spPr>
          <a:xfrm>
            <a:off x="3340154" y="62426"/>
            <a:ext cx="5365376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Gestión Pública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48C52092-02A8-9152-B74E-59F41B04598D}"/>
              </a:ext>
            </a:extLst>
          </p:cNvPr>
          <p:cNvCxnSpPr>
            <a:cxnSpLocks/>
          </p:cNvCxnSpPr>
          <p:nvPr/>
        </p:nvCxnSpPr>
        <p:spPr>
          <a:xfrm>
            <a:off x="2544599" y="697561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054B1B7-AA46-6A80-DECF-55584EDEDFEB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B0936AF-ECA5-E0CF-30E7-40707178B07F}"/>
              </a:ext>
            </a:extLst>
          </p:cNvPr>
          <p:cNvSpPr txBox="1"/>
          <p:nvPr/>
        </p:nvSpPr>
        <p:spPr>
          <a:xfrm>
            <a:off x="3126579" y="7385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95EB53F-51F1-E8D5-4374-B3E9B4701583}"/>
              </a:ext>
            </a:extLst>
          </p:cNvPr>
          <p:cNvGraphicFramePr/>
          <p:nvPr/>
        </p:nvGraphicFramePr>
        <p:xfrm>
          <a:off x="4331485" y="4309986"/>
          <a:ext cx="1642952" cy="1780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B0E3873E-8EC4-E4EE-F4B4-D3D71CAEDB13}"/>
              </a:ext>
            </a:extLst>
          </p:cNvPr>
          <p:cNvSpPr/>
          <p:nvPr/>
        </p:nvSpPr>
        <p:spPr>
          <a:xfrm>
            <a:off x="7098621" y="5754776"/>
            <a:ext cx="36875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5955A76-9AE7-7A1E-3A3D-AE2708C54C5D}"/>
              </a:ext>
            </a:extLst>
          </p:cNvPr>
          <p:cNvSpPr txBox="1"/>
          <p:nvPr/>
        </p:nvSpPr>
        <p:spPr>
          <a:xfrm>
            <a:off x="6839807" y="1505705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9C5CE23-4399-4439-B2CF-4DAE8FF4F08D}"/>
              </a:ext>
            </a:extLst>
          </p:cNvPr>
          <p:cNvSpPr/>
          <p:nvPr/>
        </p:nvSpPr>
        <p:spPr>
          <a:xfrm>
            <a:off x="1398246" y="5813500"/>
            <a:ext cx="3595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8827F6F-F6DF-4AF8-A178-2B645306875B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7A01716A-6976-4C8E-9B6D-1725664F9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500406"/>
              </p:ext>
            </p:extLst>
          </p:nvPr>
        </p:nvGraphicFramePr>
        <p:xfrm>
          <a:off x="1193707" y="2225193"/>
          <a:ext cx="402066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9494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41175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16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50,70%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80AB507-5AB2-4CC3-A793-67864AD78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897471"/>
              </p:ext>
            </p:extLst>
          </p:nvPr>
        </p:nvGraphicFramePr>
        <p:xfrm>
          <a:off x="1071335" y="3293500"/>
          <a:ext cx="438368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885291"/>
              </p:ext>
            </p:extLst>
          </p:nvPr>
        </p:nvGraphicFramePr>
        <p:xfrm>
          <a:off x="6897631" y="4366414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881998"/>
              </p:ext>
            </p:extLst>
          </p:nvPr>
        </p:nvGraphicFramePr>
        <p:xfrm>
          <a:off x="6546061" y="1945085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14235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8CBAF-2C3B-6F96-124C-F2402D940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1D11B8-6117-9991-5BFD-496E692C9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57C0FE2-23ED-120F-743F-DB71FCF1C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89925C3-5204-80EC-E367-23FB59B58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94C639E-B73E-F49B-A925-F849E7488AA8}"/>
              </a:ext>
            </a:extLst>
          </p:cNvPr>
          <p:cNvSpPr/>
          <p:nvPr/>
        </p:nvSpPr>
        <p:spPr>
          <a:xfrm>
            <a:off x="2243138" y="2809294"/>
            <a:ext cx="7667625" cy="89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Gobierno</a:t>
            </a:r>
          </a:p>
          <a:p>
            <a:pPr algn="ctr"/>
            <a:r>
              <a:rPr lang="es-CO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Desarrollo Comunitario</a:t>
            </a:r>
          </a:p>
        </p:txBody>
      </p:sp>
    </p:spTree>
    <p:extLst>
      <p:ext uri="{BB962C8B-B14F-4D97-AF65-F5344CB8AC3E}">
        <p14:creationId xmlns:p14="http://schemas.microsoft.com/office/powerpoint/2010/main" val="40485962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08AD1-2E37-7525-5019-F14C61D8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026845E-1F0A-A48F-4B2C-0A46AD3369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10C3F7C-9C22-2B93-25F4-280DF2C148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4F7C7316-C1BE-6212-89A8-4531B6E0F977}"/>
              </a:ext>
            </a:extLst>
          </p:cNvPr>
          <p:cNvSpPr/>
          <p:nvPr/>
        </p:nvSpPr>
        <p:spPr>
          <a:xfrm>
            <a:off x="2709805" y="183646"/>
            <a:ext cx="6413613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Subsecretaría de Desarrollo Comunitario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800C5DA-166B-8B82-7DDE-41054BE4C781}"/>
              </a:ext>
            </a:extLst>
          </p:cNvPr>
          <p:cNvCxnSpPr>
            <a:cxnSpLocks/>
          </p:cNvCxnSpPr>
          <p:nvPr/>
        </p:nvCxnSpPr>
        <p:spPr>
          <a:xfrm>
            <a:off x="2509765" y="965876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0E932A5-7793-F245-37A6-1071567764E2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CF934B07-D2AE-43E7-D08C-F85943A28FD3}"/>
              </a:ext>
            </a:extLst>
          </p:cNvPr>
          <p:cNvSpPr txBox="1"/>
          <p:nvPr/>
        </p:nvSpPr>
        <p:spPr>
          <a:xfrm>
            <a:off x="3005137" y="999836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Corte a junio de 2026 (con cierre)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544DCCF-3C6E-5566-AD6D-E27D5C103953}"/>
              </a:ext>
            </a:extLst>
          </p:cNvPr>
          <p:cNvSpPr/>
          <p:nvPr/>
        </p:nvSpPr>
        <p:spPr>
          <a:xfrm>
            <a:off x="7600123" y="5791513"/>
            <a:ext cx="3439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6C98B6E-00F1-D5E5-D65B-A598CD2A97E1}"/>
              </a:ext>
            </a:extLst>
          </p:cNvPr>
          <p:cNvSpPr txBox="1"/>
          <p:nvPr/>
        </p:nvSpPr>
        <p:spPr>
          <a:xfrm>
            <a:off x="7164539" y="1568809"/>
            <a:ext cx="431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F3D90C0-D662-4AA4-6BD0-2F9E1AAAC6CC}"/>
              </a:ext>
            </a:extLst>
          </p:cNvPr>
          <p:cNvSpPr/>
          <p:nvPr/>
        </p:nvSpPr>
        <p:spPr>
          <a:xfrm>
            <a:off x="1333448" y="5883847"/>
            <a:ext cx="36435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CB18F7D-4B8F-06A1-EE2C-07EA8C8313BE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F43B9CEF-BA63-3CDB-37F7-024BFB861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387050"/>
              </p:ext>
            </p:extLst>
          </p:nvPr>
        </p:nvGraphicFramePr>
        <p:xfrm>
          <a:off x="997312" y="2225193"/>
          <a:ext cx="407783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332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64510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24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41,71%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1F5AD947-479B-479C-8619-DD3E67913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7582373"/>
              </p:ext>
            </p:extLst>
          </p:nvPr>
        </p:nvGraphicFramePr>
        <p:xfrm>
          <a:off x="874353" y="3279025"/>
          <a:ext cx="4323756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517862"/>
              </p:ext>
            </p:extLst>
          </p:nvPr>
        </p:nvGraphicFramePr>
        <p:xfrm>
          <a:off x="6137764" y="1911300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432336"/>
              </p:ext>
            </p:extLst>
          </p:nvPr>
        </p:nvGraphicFramePr>
        <p:xfrm>
          <a:off x="7323589" y="4366414"/>
          <a:ext cx="3333223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810250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C2280-804B-B5EF-0C50-7C64A59C9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BB9A09A-6A50-EE81-9227-7A9FB72C7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D5BF63D-7E02-4FE1-2A50-63BF1394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53C48A8-300D-0D5B-57B5-D846769FE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3E1AC97-1B85-A516-7BCD-BE50E941C91E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de Gestión de Riesgo de Desastres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5152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803304" y="4953037"/>
            <a:ext cx="3439572" cy="19113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281596" y="291038"/>
            <a:ext cx="5270031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de Gestión de Riesgo de Desastres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09CC8CC-1A6A-FD26-E11F-98B70EDD6948}"/>
              </a:ext>
            </a:extLst>
          </p:cNvPr>
          <p:cNvCxnSpPr>
            <a:cxnSpLocks/>
          </p:cNvCxnSpPr>
          <p:nvPr/>
        </p:nvCxnSpPr>
        <p:spPr>
          <a:xfrm>
            <a:off x="2531721" y="956000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ACED2A7-0336-C964-C40C-559E3992A9BB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695044D7-209C-2F59-CA30-5DBD4CBED4EB}"/>
              </a:ext>
            </a:extLst>
          </p:cNvPr>
          <p:cNvSpPr txBox="1"/>
          <p:nvPr/>
        </p:nvSpPr>
        <p:spPr>
          <a:xfrm>
            <a:off x="3005137" y="956000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A0C3E7-5674-CF8E-1459-FFDA4C01490C}"/>
              </a:ext>
            </a:extLst>
          </p:cNvPr>
          <p:cNvSpPr/>
          <p:nvPr/>
        </p:nvSpPr>
        <p:spPr>
          <a:xfrm>
            <a:off x="7152765" y="6008530"/>
            <a:ext cx="30998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29B52E4-FC1A-44DB-658A-33B271B20600}"/>
              </a:ext>
            </a:extLst>
          </p:cNvPr>
          <p:cNvSpPr txBox="1"/>
          <p:nvPr/>
        </p:nvSpPr>
        <p:spPr>
          <a:xfrm>
            <a:off x="6877873" y="1568809"/>
            <a:ext cx="471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C28CE531-18BA-496E-AC12-D677BE615664}"/>
              </a:ext>
            </a:extLst>
          </p:cNvPr>
          <p:cNvSpPr/>
          <p:nvPr/>
        </p:nvSpPr>
        <p:spPr>
          <a:xfrm>
            <a:off x="1419340" y="5816723"/>
            <a:ext cx="35360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FF47907-FEF9-4211-9916-3CB775D90367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1F6E95CE-57F5-4730-B7FB-7C584B570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154467"/>
              </p:ext>
            </p:extLst>
          </p:nvPr>
        </p:nvGraphicFramePr>
        <p:xfrm>
          <a:off x="997312" y="2225193"/>
          <a:ext cx="4382407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7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30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21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21,75%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FD8E83E-7D27-432B-8A0A-07475E8B8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9257159"/>
              </p:ext>
            </p:extLst>
          </p:nvPr>
        </p:nvGraphicFramePr>
        <p:xfrm>
          <a:off x="997312" y="3296723"/>
          <a:ext cx="4382408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481992"/>
              </p:ext>
            </p:extLst>
          </p:nvPr>
        </p:nvGraphicFramePr>
        <p:xfrm>
          <a:off x="6014178" y="1893611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867177"/>
              </p:ext>
            </p:extLst>
          </p:nvPr>
        </p:nvGraphicFramePr>
        <p:xfrm>
          <a:off x="6796744" y="4547458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06566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D936F-581B-E0EF-8EAA-5A525CC53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5088BC-F43A-FE43-3FAC-6BD438F21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920973B-D649-366F-7DCA-52D4369AB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50D1407-18F8-0BD1-D76A-C9817098D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A52962F-4B2A-F5A1-61BB-C508D1096C2A}"/>
              </a:ext>
            </a:extLst>
          </p:cNvPr>
          <p:cNvSpPr/>
          <p:nvPr/>
        </p:nvSpPr>
        <p:spPr>
          <a:xfrm>
            <a:off x="3177727" y="2793598"/>
            <a:ext cx="6543675" cy="890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Minas y Transición Energética</a:t>
            </a:r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5988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74FE0-36A5-0996-4F6E-4623B3FFC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263FA33-DD83-0612-D44B-547FFCCB77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7E63E36-3C50-36D8-E68A-0544DB6D1A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C81CFC3-3478-F111-5810-755BD9A6D597}"/>
              </a:ext>
            </a:extLst>
          </p:cNvPr>
          <p:cNvSpPr/>
          <p:nvPr/>
        </p:nvSpPr>
        <p:spPr>
          <a:xfrm>
            <a:off x="3553951" y="163552"/>
            <a:ext cx="5124464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Minas y Transición Energética</a:t>
            </a:r>
            <a:endParaRPr lang="es-CO" sz="28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A834BCE-4BF4-7219-9E6D-D4E433257477}"/>
              </a:ext>
            </a:extLst>
          </p:cNvPr>
          <p:cNvCxnSpPr>
            <a:cxnSpLocks/>
          </p:cNvCxnSpPr>
          <p:nvPr/>
        </p:nvCxnSpPr>
        <p:spPr>
          <a:xfrm>
            <a:off x="2473053" y="1026718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AAC761D-1DC3-A719-1D65-C202AEA36A3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9BED03F-9D12-30F0-F89D-67782E6C2F83}"/>
              </a:ext>
            </a:extLst>
          </p:cNvPr>
          <p:cNvSpPr txBox="1"/>
          <p:nvPr/>
        </p:nvSpPr>
        <p:spPr>
          <a:xfrm>
            <a:off x="3005137" y="1033793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</a:t>
            </a:r>
            <a:r>
              <a:rPr lang="es-MX" sz="2400" dirty="0"/>
              <a:t>junio</a:t>
            </a:r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C2B10D-CF8F-8D20-707A-32E72C7F5711}"/>
              </a:ext>
            </a:extLst>
          </p:cNvPr>
          <p:cNvSpPr/>
          <p:nvPr/>
        </p:nvSpPr>
        <p:spPr>
          <a:xfrm>
            <a:off x="7157159" y="5987953"/>
            <a:ext cx="3439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4F550F0-DC84-8D39-3787-7D6DA2517723}"/>
              </a:ext>
            </a:extLst>
          </p:cNvPr>
          <p:cNvSpPr txBox="1"/>
          <p:nvPr/>
        </p:nvSpPr>
        <p:spPr>
          <a:xfrm>
            <a:off x="6908085" y="1511830"/>
            <a:ext cx="3937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B474CC4-3412-45C2-AD26-BB038DF9248E}"/>
              </a:ext>
            </a:extLst>
          </p:cNvPr>
          <p:cNvSpPr/>
          <p:nvPr/>
        </p:nvSpPr>
        <p:spPr>
          <a:xfrm>
            <a:off x="1399105" y="5999292"/>
            <a:ext cx="37052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31DC511-53B6-4CD7-B232-46A9470C599F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121564F8-BD91-4AEC-8E65-8C98C30C5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93331"/>
              </p:ext>
            </p:extLst>
          </p:nvPr>
        </p:nvGraphicFramePr>
        <p:xfrm>
          <a:off x="1247496" y="2225193"/>
          <a:ext cx="392653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23787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60275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15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49,04%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B1335BF-C34C-4040-8D25-6A7F494A78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362352"/>
              </p:ext>
            </p:extLst>
          </p:nvPr>
        </p:nvGraphicFramePr>
        <p:xfrm>
          <a:off x="1018925" y="3336747"/>
          <a:ext cx="438368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235315"/>
              </p:ext>
            </p:extLst>
          </p:nvPr>
        </p:nvGraphicFramePr>
        <p:xfrm>
          <a:off x="6145182" y="1872539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981713"/>
              </p:ext>
            </p:extLst>
          </p:nvPr>
        </p:nvGraphicFramePr>
        <p:xfrm>
          <a:off x="6923889" y="4261034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746761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945B5-6B21-F84F-0D6B-DB458E768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D57BD81-4877-B23C-10C3-4C0FB4B56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CB0CDC0-447A-2904-ECF4-9A10A963A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1E40152-CBF7-2F2F-5F85-4F961180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7B521CF-9050-2737-EC89-E2963241DE7E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Prensa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8363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439FCE1-8E0B-469E-A75F-9F1798ABEEFC}"/>
              </a:ext>
            </a:extLst>
          </p:cNvPr>
          <p:cNvSpPr/>
          <p:nvPr/>
        </p:nvSpPr>
        <p:spPr>
          <a:xfrm>
            <a:off x="4567707" y="157313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Prensa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E7AB761-8E89-1395-E6B2-A5D52C6DB907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97E9A61-A836-86AC-54B6-CEAE48832F01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1A1948D9-48CE-4078-C918-744A946733F5}"/>
              </a:ext>
            </a:extLst>
          </p:cNvPr>
          <p:cNvSpPr txBox="1"/>
          <p:nvPr/>
        </p:nvSpPr>
        <p:spPr>
          <a:xfrm>
            <a:off x="2810367" y="76811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DE71370-E6EC-8430-1A32-EF3CD502AFD8}"/>
              </a:ext>
            </a:extLst>
          </p:cNvPr>
          <p:cNvSpPr/>
          <p:nvPr/>
        </p:nvSpPr>
        <p:spPr>
          <a:xfrm>
            <a:off x="7285130" y="5914953"/>
            <a:ext cx="30998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EC2267F-8197-E5AD-D657-517752BF22DF}"/>
              </a:ext>
            </a:extLst>
          </p:cNvPr>
          <p:cNvSpPr txBox="1"/>
          <p:nvPr/>
        </p:nvSpPr>
        <p:spPr>
          <a:xfrm>
            <a:off x="7220686" y="1598943"/>
            <a:ext cx="395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BECA58-877C-4897-BE5A-749F8751FCB5}"/>
              </a:ext>
            </a:extLst>
          </p:cNvPr>
          <p:cNvSpPr/>
          <p:nvPr/>
        </p:nvSpPr>
        <p:spPr>
          <a:xfrm>
            <a:off x="1469194" y="5914953"/>
            <a:ext cx="36933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85799A8-C316-432F-B4D8-0DA6E0A994AB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FF46B710-9CA3-4FA9-964B-C288A90D4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071819"/>
              </p:ext>
            </p:extLst>
          </p:nvPr>
        </p:nvGraphicFramePr>
        <p:xfrm>
          <a:off x="997312" y="2225193"/>
          <a:ext cx="438240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8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3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4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25,5%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A6E3E7FD-8546-41F4-A641-80328D22D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850600"/>
              </p:ext>
            </p:extLst>
          </p:nvPr>
        </p:nvGraphicFramePr>
        <p:xfrm>
          <a:off x="997312" y="3312540"/>
          <a:ext cx="438241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120055"/>
              </p:ext>
            </p:extLst>
          </p:nvPr>
        </p:nvGraphicFramePr>
        <p:xfrm>
          <a:off x="5989889" y="1882006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048980"/>
              </p:ext>
            </p:extLst>
          </p:nvPr>
        </p:nvGraphicFramePr>
        <p:xfrm>
          <a:off x="6875957" y="4210579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9520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7EE5A-C516-0E51-857B-CCCB9E408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C7A77A5-5B51-D03A-8E9A-D0F67C4F1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656065-04A9-CF9F-E05E-9DF3E68F6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D89B23-718F-3CE2-C820-4BC763C7A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E5A4CE9-F0C7-9D14-75D5-757C8ACD61FD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de Turismo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94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3D395543-EA48-48BC-A1CE-087AE6C4F1C3}"/>
              </a:ext>
            </a:extLst>
          </p:cNvPr>
          <p:cNvSpPr/>
          <p:nvPr/>
        </p:nvSpPr>
        <p:spPr>
          <a:xfrm>
            <a:off x="4311033" y="104393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Dirección de Turismo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DAB7DA6-BFA9-CD91-5060-E95171A288CE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29E4552-CD56-AE81-F9E7-56574CC891E2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83A52D0-91A8-8C02-5CDC-6737D8F34206}"/>
              </a:ext>
            </a:extLst>
          </p:cNvPr>
          <p:cNvSpPr txBox="1"/>
          <p:nvPr/>
        </p:nvSpPr>
        <p:spPr>
          <a:xfrm>
            <a:off x="3189151" y="816920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3D9F37E-DE1D-2215-4D67-A7D9E1463594}"/>
              </a:ext>
            </a:extLst>
          </p:cNvPr>
          <p:cNvSpPr/>
          <p:nvPr/>
        </p:nvSpPr>
        <p:spPr>
          <a:xfrm>
            <a:off x="7375884" y="5738122"/>
            <a:ext cx="34186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1A0B451-B463-95FD-6CC9-54AE00BDE006}"/>
              </a:ext>
            </a:extLst>
          </p:cNvPr>
          <p:cNvSpPr txBox="1"/>
          <p:nvPr/>
        </p:nvSpPr>
        <p:spPr>
          <a:xfrm>
            <a:off x="6858635" y="1568809"/>
            <a:ext cx="4805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F93411B4-C4F1-4C19-A427-E636FFE8C314}"/>
              </a:ext>
            </a:extLst>
          </p:cNvPr>
          <p:cNvSpPr/>
          <p:nvPr/>
        </p:nvSpPr>
        <p:spPr>
          <a:xfrm>
            <a:off x="1314080" y="5832974"/>
            <a:ext cx="36095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4CCD3F6-8BC1-4FFF-B39F-C46FAF6710A9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0F4100BD-0CEE-4869-B1D3-4F570D4E6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12878"/>
              </p:ext>
            </p:extLst>
          </p:nvPr>
        </p:nvGraphicFramePr>
        <p:xfrm>
          <a:off x="997312" y="2225193"/>
          <a:ext cx="4270853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27557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43296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9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64,81%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FC80629-C85E-4242-897F-8765413D1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6491450"/>
              </p:ext>
            </p:extLst>
          </p:nvPr>
        </p:nvGraphicFramePr>
        <p:xfrm>
          <a:off x="997311" y="3358367"/>
          <a:ext cx="4383673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894557"/>
              </p:ext>
            </p:extLst>
          </p:nvPr>
        </p:nvGraphicFramePr>
        <p:xfrm>
          <a:off x="5989889" y="1901854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294712"/>
              </p:ext>
            </p:extLst>
          </p:nvPr>
        </p:nvGraphicFramePr>
        <p:xfrm>
          <a:off x="7021714" y="4173872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954620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652DA-8754-5223-F71F-F1E91F3D7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45F7A22-0D5E-AA93-7288-D21344195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6CAF6A-51C4-C9ED-A3EE-50895AC25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3F0854F-317F-3368-1D1C-2F4A7F701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87586DC-B550-1367-71E1-C6D97BB4B921}"/>
              </a:ext>
            </a:extLst>
          </p:cNvPr>
          <p:cNvSpPr/>
          <p:nvPr/>
        </p:nvSpPr>
        <p:spPr>
          <a:xfrm>
            <a:off x="1423987" y="2809293"/>
            <a:ext cx="9124950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Seguridad Alimentaria y Nutricional</a:t>
            </a: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1100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6240" y="4946700"/>
            <a:ext cx="3439572" cy="19113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9DCD05D2-226E-4420-94CA-BFD0593A6CA4}"/>
              </a:ext>
            </a:extLst>
          </p:cNvPr>
          <p:cNvSpPr/>
          <p:nvPr/>
        </p:nvSpPr>
        <p:spPr>
          <a:xfrm>
            <a:off x="3170012" y="76409"/>
            <a:ext cx="5606228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Seguridad Alimentaria y Nutricional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AFAF95E0-A673-ADD3-0E0E-BB9CE88FBE37}"/>
              </a:ext>
            </a:extLst>
          </p:cNvPr>
          <p:cNvCxnSpPr>
            <a:cxnSpLocks/>
          </p:cNvCxnSpPr>
          <p:nvPr/>
        </p:nvCxnSpPr>
        <p:spPr>
          <a:xfrm>
            <a:off x="2616252" y="937175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D5153F6-35E0-F453-D006-F0D9F18D3B57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66C90CEB-42F7-4D1F-4C4B-96979F085A46}"/>
              </a:ext>
            </a:extLst>
          </p:cNvPr>
          <p:cNvSpPr txBox="1"/>
          <p:nvPr/>
        </p:nvSpPr>
        <p:spPr>
          <a:xfrm>
            <a:off x="3189151" y="946304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</a:t>
            </a:r>
            <a:r>
              <a:rPr lang="es-MX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junio</a:t>
            </a:r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(con cierre) de 2026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6CA5A2-DDDE-CB9A-97A6-A6828D95796B}"/>
              </a:ext>
            </a:extLst>
          </p:cNvPr>
          <p:cNvSpPr txBox="1"/>
          <p:nvPr/>
        </p:nvSpPr>
        <p:spPr>
          <a:xfrm>
            <a:off x="7084991" y="1568809"/>
            <a:ext cx="3612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5EEAA03-9AF2-6A45-6EFD-B592C0714691}"/>
              </a:ext>
            </a:extLst>
          </p:cNvPr>
          <p:cNvSpPr/>
          <p:nvPr/>
        </p:nvSpPr>
        <p:spPr>
          <a:xfrm>
            <a:off x="7400628" y="5704214"/>
            <a:ext cx="34395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A096C8B-AE7D-41D3-87C2-A06336965463}"/>
              </a:ext>
            </a:extLst>
          </p:cNvPr>
          <p:cNvSpPr/>
          <p:nvPr/>
        </p:nvSpPr>
        <p:spPr>
          <a:xfrm>
            <a:off x="1381684" y="5823826"/>
            <a:ext cx="38192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7B88D8D-EF28-4F69-9FB2-05F3D7F2500C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726C0E95-4F08-4DD4-8FC5-4777C112B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252331"/>
              </p:ext>
            </p:extLst>
          </p:nvPr>
        </p:nvGraphicFramePr>
        <p:xfrm>
          <a:off x="1314730" y="2225193"/>
          <a:ext cx="3886198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99912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586286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7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66,39%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E94DF3B-66A5-4830-AC83-CA9A19DBD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404189"/>
              </p:ext>
            </p:extLst>
          </p:nvPr>
        </p:nvGraphicFramePr>
        <p:xfrm>
          <a:off x="1129131" y="3245463"/>
          <a:ext cx="432435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485816"/>
              </p:ext>
            </p:extLst>
          </p:nvPr>
        </p:nvGraphicFramePr>
        <p:xfrm>
          <a:off x="6087714" y="1870959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0217918"/>
              </p:ext>
            </p:extLst>
          </p:nvPr>
        </p:nvGraphicFramePr>
        <p:xfrm>
          <a:off x="7021714" y="4291483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472494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0F891-4568-F7A1-3BA6-C02AFBEA9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6141814-4512-108C-B170-A404C8B72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1B49096-EDFE-49F7-1D33-C781B67E3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7CC4FD4-5D4F-8145-F737-9A3637724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4D0DD81-E4A9-C384-D717-6B5E02B442EB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Asuntos Internacionales y Cooperación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1145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885529" y="5020681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1A77A56-04F5-4A37-9094-6D9E5FE432A4}"/>
              </a:ext>
            </a:extLst>
          </p:cNvPr>
          <p:cNvSpPr/>
          <p:nvPr/>
        </p:nvSpPr>
        <p:spPr>
          <a:xfrm>
            <a:off x="3016356" y="129061"/>
            <a:ext cx="5800511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Asuntos Internacionales y Cooperación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D77462D-8CC5-A5A4-0561-1B1B579E2FD7}"/>
              </a:ext>
            </a:extLst>
          </p:cNvPr>
          <p:cNvCxnSpPr>
            <a:cxnSpLocks/>
          </p:cNvCxnSpPr>
          <p:nvPr/>
        </p:nvCxnSpPr>
        <p:spPr>
          <a:xfrm>
            <a:off x="2516530" y="1061450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0B2F43D-4353-C1D7-B4A2-987FBFE5E765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ECE09267-2AA0-5022-CB1E-EDD75604119E}"/>
              </a:ext>
            </a:extLst>
          </p:cNvPr>
          <p:cNvSpPr txBox="1"/>
          <p:nvPr/>
        </p:nvSpPr>
        <p:spPr>
          <a:xfrm>
            <a:off x="2656178" y="1112711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BC09A4A-3406-EDC8-F09F-610BAC94A1E5}"/>
              </a:ext>
            </a:extLst>
          </p:cNvPr>
          <p:cNvSpPr/>
          <p:nvPr/>
        </p:nvSpPr>
        <p:spPr>
          <a:xfrm>
            <a:off x="7272469" y="5803782"/>
            <a:ext cx="34694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CA9DC03-2DC4-406C-1B49-99EA10908BD6}"/>
              </a:ext>
            </a:extLst>
          </p:cNvPr>
          <p:cNvSpPr txBox="1"/>
          <p:nvPr/>
        </p:nvSpPr>
        <p:spPr>
          <a:xfrm>
            <a:off x="7237941" y="1504805"/>
            <a:ext cx="387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13709FA-8ED2-4FC0-B424-581E42F591FF}"/>
              </a:ext>
            </a:extLst>
          </p:cNvPr>
          <p:cNvSpPr/>
          <p:nvPr/>
        </p:nvSpPr>
        <p:spPr>
          <a:xfrm>
            <a:off x="1195331" y="5832003"/>
            <a:ext cx="3729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4FA8C38-A322-4544-BC57-A81FD0A81F98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3EC9D5F9-B0BB-4306-94E2-5D3035BB7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449336"/>
              </p:ext>
            </p:extLst>
          </p:nvPr>
        </p:nvGraphicFramePr>
        <p:xfrm>
          <a:off x="997312" y="2225193"/>
          <a:ext cx="4190169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79807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1036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4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87,5%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BB50FA0-F67D-49C2-A964-AF17FD09E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821319"/>
              </p:ext>
            </p:extLst>
          </p:nvPr>
        </p:nvGraphicFramePr>
        <p:xfrm>
          <a:off x="997312" y="3322502"/>
          <a:ext cx="419017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5082738"/>
              </p:ext>
            </p:extLst>
          </p:nvPr>
        </p:nvGraphicFramePr>
        <p:xfrm>
          <a:off x="6179485" y="1874137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089729"/>
              </p:ext>
            </p:extLst>
          </p:nvPr>
        </p:nvGraphicFramePr>
        <p:xfrm>
          <a:off x="7205648" y="4256480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10654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42DA3-A607-C9E3-2A44-981608133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6E93DE-C9E4-12F4-708C-7942458F4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AE66610-08A8-F6F5-718C-252401178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3D5FD6D-5DA8-284D-A028-A7289FB58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FD331FC-2064-4FB7-0A23-EE228D938976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Asuntos Fronterizos</a:t>
            </a:r>
          </a:p>
          <a:p>
            <a:pPr algn="ctr"/>
            <a:endParaRPr lang="es-MX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4646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885529" y="5007429"/>
            <a:ext cx="3439572" cy="1911300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5C39A517-B584-4259-8320-E3AD9EC7F90D}"/>
              </a:ext>
            </a:extLst>
          </p:cNvPr>
          <p:cNvSpPr/>
          <p:nvPr/>
        </p:nvSpPr>
        <p:spPr>
          <a:xfrm>
            <a:off x="3387705" y="84781"/>
            <a:ext cx="5057813" cy="84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Oficina de Asuntos Fronterizos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EE03909-7740-35AC-A1E4-0265122F56A2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54C6937-E67C-3A29-6F1D-DE16C1B07E9D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D6F26D60-5277-6853-2126-0A18E16F6D0C}"/>
              </a:ext>
            </a:extLst>
          </p:cNvPr>
          <p:cNvSpPr txBox="1"/>
          <p:nvPr/>
        </p:nvSpPr>
        <p:spPr>
          <a:xfrm>
            <a:off x="3587882" y="830572"/>
            <a:ext cx="46574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C7A5DFF-76E9-608A-0D8C-D4BC3B47B475}"/>
              </a:ext>
            </a:extLst>
          </p:cNvPr>
          <p:cNvSpPr/>
          <p:nvPr/>
        </p:nvSpPr>
        <p:spPr>
          <a:xfrm>
            <a:off x="7199364" y="5854095"/>
            <a:ext cx="35009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DA8095C-8449-92A8-E630-2F57DC2F8657}"/>
              </a:ext>
            </a:extLst>
          </p:cNvPr>
          <p:cNvSpPr txBox="1"/>
          <p:nvPr/>
        </p:nvSpPr>
        <p:spPr>
          <a:xfrm>
            <a:off x="7304586" y="1556278"/>
            <a:ext cx="3937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377525E-D3C0-4EFC-BA4E-D0E2461CE818}"/>
              </a:ext>
            </a:extLst>
          </p:cNvPr>
          <p:cNvSpPr/>
          <p:nvPr/>
        </p:nvSpPr>
        <p:spPr>
          <a:xfrm>
            <a:off x="1405160" y="5953071"/>
            <a:ext cx="40249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979F2C4-3C2A-44C7-86F0-F38546D5877C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63BDEB82-BCC6-4E83-9E1E-B98187736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45672"/>
              </p:ext>
            </p:extLst>
          </p:nvPr>
        </p:nvGraphicFramePr>
        <p:xfrm>
          <a:off x="1101890" y="2228460"/>
          <a:ext cx="4199455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85303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14152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4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62,60%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7D97E9DB-1DD6-997F-8E61-ED24DB231ED6}"/>
              </a:ext>
            </a:extLst>
          </p:cNvPr>
          <p:cNvSpPr txBox="1"/>
          <p:nvPr/>
        </p:nvSpPr>
        <p:spPr>
          <a:xfrm>
            <a:off x="3081618" y="3275710"/>
            <a:ext cx="6163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/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9DD173B1-F87D-4281-8B19-77C9B2D391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169147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373713"/>
              </p:ext>
            </p:extLst>
          </p:nvPr>
        </p:nvGraphicFramePr>
        <p:xfrm>
          <a:off x="1101891" y="3315270"/>
          <a:ext cx="4199454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119628"/>
              </p:ext>
            </p:extLst>
          </p:nvPr>
        </p:nvGraphicFramePr>
        <p:xfrm>
          <a:off x="6197003" y="1814691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311106"/>
              </p:ext>
            </p:extLst>
          </p:nvPr>
        </p:nvGraphicFramePr>
        <p:xfrm>
          <a:off x="7096263" y="4407444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533629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C137D-B291-0846-4211-903BD95A6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C624D83-D904-EEFC-1168-D69743648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0FFFEE1-2C52-77B8-2FED-84063E19C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9" y="403747"/>
            <a:ext cx="2514672" cy="102183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2879142-DC83-AEA8-0915-5C9F8CD17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0"/>
            <a:ext cx="12192000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FCA8F20-6E8B-2733-6083-27B1F836E6FC}"/>
              </a:ext>
            </a:extLst>
          </p:cNvPr>
          <p:cNvSpPr/>
          <p:nvPr/>
        </p:nvSpPr>
        <p:spPr>
          <a:xfrm>
            <a:off x="2205038" y="2980743"/>
            <a:ext cx="7591425" cy="1486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Planeación Departamental</a:t>
            </a:r>
          </a:p>
          <a:p>
            <a:pPr algn="ctr"/>
            <a:endParaRPr lang="es-CO" sz="3200" dirty="0">
              <a:solidFill>
                <a:schemeClr val="tx1"/>
              </a:solidFill>
              <a:latin typeface="Hind Madurai SemiBold" panose="02000000000000000000" pitchFamily="2" charset="0"/>
              <a:cs typeface="Hind Madurai Semi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9823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C11638B-8228-4C6D-BD7A-4866326B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" y="62426"/>
            <a:ext cx="2324100" cy="9990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35C5E8-BC66-4F11-B3B1-E67FAAE802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3" b="51231"/>
          <a:stretch/>
        </p:blipFill>
        <p:spPr>
          <a:xfrm>
            <a:off x="8773235" y="4959303"/>
            <a:ext cx="3439572" cy="19113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F402F40-6450-4C5A-905D-827310021FE2}"/>
              </a:ext>
            </a:extLst>
          </p:cNvPr>
          <p:cNvSpPr/>
          <p:nvPr/>
        </p:nvSpPr>
        <p:spPr>
          <a:xfrm>
            <a:off x="3997571" y="42416"/>
            <a:ext cx="5305959" cy="80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800" dirty="0">
                <a:solidFill>
                  <a:schemeClr val="tx1"/>
                </a:solidFill>
                <a:latin typeface="Hind Madurai SemiBold" panose="02000000000000000000" pitchFamily="2" charset="0"/>
                <a:cs typeface="Hind Madurai SemiBold" panose="02000000000000000000" pitchFamily="2" charset="0"/>
              </a:rPr>
              <a:t>Secretaría de Planeación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718E7FD5-53CA-4305-3FB5-366855C75B76}"/>
              </a:ext>
            </a:extLst>
          </p:cNvPr>
          <p:cNvCxnSpPr>
            <a:cxnSpLocks/>
          </p:cNvCxnSpPr>
          <p:nvPr/>
        </p:nvCxnSpPr>
        <p:spPr>
          <a:xfrm>
            <a:off x="2544599" y="765657"/>
            <a:ext cx="7413522" cy="0"/>
          </a:xfrm>
          <a:prstGeom prst="line">
            <a:avLst/>
          </a:prstGeom>
          <a:ln w="28575">
            <a:solidFill>
              <a:srgbClr val="FDE8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5FA3C79-6E59-70D8-D102-1FB9F9A3EC4B}"/>
              </a:ext>
            </a:extLst>
          </p:cNvPr>
          <p:cNvCxnSpPr/>
          <p:nvPr/>
        </p:nvCxnSpPr>
        <p:spPr>
          <a:xfrm>
            <a:off x="5916612" y="1753475"/>
            <a:ext cx="0" cy="4700578"/>
          </a:xfrm>
          <a:prstGeom prst="line">
            <a:avLst/>
          </a:prstGeom>
          <a:ln w="571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F326A960-049A-22BB-88F3-1D58A63C440B}"/>
              </a:ext>
            </a:extLst>
          </p:cNvPr>
          <p:cNvSpPr txBox="1"/>
          <p:nvPr/>
        </p:nvSpPr>
        <p:spPr>
          <a:xfrm>
            <a:off x="2720491" y="766429"/>
            <a:ext cx="6229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latin typeface="Hind Madurai" panose="02000000000000000000" pitchFamily="2" charset="0"/>
                <a:cs typeface="Hind Madurai" panose="02000000000000000000" pitchFamily="2" charset="0"/>
              </a:rPr>
              <a:t>Corte a junio(con cierre) de 2026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88BF280-7709-C71D-EB78-CD6A123816DC}"/>
              </a:ext>
            </a:extLst>
          </p:cNvPr>
          <p:cNvSpPr/>
          <p:nvPr/>
        </p:nvSpPr>
        <p:spPr>
          <a:xfrm>
            <a:off x="7114403" y="6091444"/>
            <a:ext cx="33853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Secretaría de Hacienda, junio 2026 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98746E6-6C23-6339-76B0-DBDB259AC8B7}"/>
              </a:ext>
            </a:extLst>
          </p:cNvPr>
          <p:cNvSpPr txBox="1"/>
          <p:nvPr/>
        </p:nvSpPr>
        <p:spPr>
          <a:xfrm>
            <a:off x="6880655" y="1527602"/>
            <a:ext cx="484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Ejecución Presupuestal junio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EBC808C-3A18-4D86-B56A-F9CFEBF8B602}"/>
              </a:ext>
            </a:extLst>
          </p:cNvPr>
          <p:cNvSpPr/>
          <p:nvPr/>
        </p:nvSpPr>
        <p:spPr>
          <a:xfrm>
            <a:off x="1341953" y="6033467"/>
            <a:ext cx="3752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>
                <a:solidFill>
                  <a:schemeClr val="bg1">
                    <a:lumMod val="50000"/>
                  </a:schemeClr>
                </a:solidFill>
                <a:latin typeface="Hind Madurai" panose="02000000000000000000" pitchFamily="2" charset="0"/>
                <a:cs typeface="Hind Madurai" panose="02000000000000000000" pitchFamily="2" charset="0"/>
              </a:rPr>
              <a:t>Fuente: Reporte Dependencias - BPID, junio2026</a:t>
            </a:r>
            <a:endParaRPr lang="es-CO" sz="1200" dirty="0">
              <a:solidFill>
                <a:schemeClr val="bg1">
                  <a:lumMod val="50000"/>
                </a:schemeClr>
              </a:solidFill>
              <a:latin typeface="Hind Madurai" panose="02000000000000000000" pitchFamily="2" charset="0"/>
              <a:cs typeface="Hind Madurai" panose="020000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8AB5C13-5B28-41CD-859B-9610A0782FBC}"/>
              </a:ext>
            </a:extLst>
          </p:cNvPr>
          <p:cNvSpPr txBox="1"/>
          <p:nvPr/>
        </p:nvSpPr>
        <p:spPr>
          <a:xfrm>
            <a:off x="997311" y="1527602"/>
            <a:ext cx="438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Avance en el cumplimiento de las metas</a:t>
            </a:r>
          </a:p>
          <a:p>
            <a:pPr algn="ctr"/>
            <a:r>
              <a:rPr lang="es-CO" b="1" dirty="0">
                <a:latin typeface="Hind Madurai" panose="02000000000000000000" pitchFamily="2" charset="0"/>
                <a:cs typeface="Hind Madurai" panose="02000000000000000000" pitchFamily="2" charset="0"/>
              </a:rPr>
              <a:t>2026</a:t>
            </a:r>
          </a:p>
        </p:txBody>
      </p:sp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1054B310-BFD0-4103-84CE-5A6988F32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995133"/>
              </p:ext>
            </p:extLst>
          </p:nvPr>
        </p:nvGraphicFramePr>
        <p:xfrm>
          <a:off x="997312" y="2225193"/>
          <a:ext cx="4382405" cy="96901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3576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788829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35809"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</a:t>
                      </a:r>
                      <a:r>
                        <a:rPr lang="es-CO" sz="1600" b="1" dirty="0" err="1"/>
                        <a:t>otal</a:t>
                      </a:r>
                      <a:r>
                        <a:rPr lang="es-CO" sz="1600" b="1" dirty="0"/>
                        <a:t> productos (Metas) programados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bg1"/>
                          </a:solidFill>
                        </a:rPr>
                        <a:t>Promedio de % de Avance</a:t>
                      </a:r>
                      <a:endParaRPr lang="es-CO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/>
                        <a:t>29</a:t>
                      </a:r>
                      <a:endParaRPr lang="es-CO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es-CO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983741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BBA639F3-5854-41DE-9197-750656AE1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908273"/>
              </p:ext>
            </p:extLst>
          </p:nvPr>
        </p:nvGraphicFramePr>
        <p:xfrm>
          <a:off x="8678415" y="1478"/>
          <a:ext cx="3561210" cy="57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949">
                  <a:extLst>
                    <a:ext uri="{9D8B030D-6E8A-4147-A177-3AD203B41FA5}">
                      <a16:colId xmlns:a16="http://schemas.microsoft.com/office/drawing/2014/main" val="1055903793"/>
                    </a:ext>
                  </a:extLst>
                </a:gridCol>
                <a:gridCol w="1365261">
                  <a:extLst>
                    <a:ext uri="{9D8B030D-6E8A-4147-A177-3AD203B41FA5}">
                      <a16:colId xmlns:a16="http://schemas.microsoft.com/office/drawing/2014/main" val="707848422"/>
                    </a:ext>
                  </a:extLst>
                </a:gridCol>
              </a:tblGrid>
              <a:tr h="3627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MX" sz="1600" b="1" dirty="0"/>
                        <a:t>Valor Esperado Ejecución Mes </a:t>
                      </a:r>
                      <a:endParaRPr lang="es-CO" sz="1600" b="1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solidFill>
                            <a:sysClr val="windowText" lastClr="000000"/>
                          </a:solidFill>
                        </a:rPr>
                        <a:t>49.98%</a:t>
                      </a:r>
                      <a:endParaRPr lang="es-CO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672189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E93C9109-F059-4E76-BD5C-F4CA621D8E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745030"/>
              </p:ext>
            </p:extLst>
          </p:nvPr>
        </p:nvGraphicFramePr>
        <p:xfrm>
          <a:off x="997312" y="3394953"/>
          <a:ext cx="4382404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C9D85994-E28E-4633-B57F-74D0C24E7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8953514"/>
              </p:ext>
            </p:extLst>
          </p:nvPr>
        </p:nvGraphicFramePr>
        <p:xfrm>
          <a:off x="6084709" y="1763974"/>
          <a:ext cx="5377052" cy="248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3AD6D8DE-C50A-4478-B9A8-52F88516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289742"/>
              </p:ext>
            </p:extLst>
          </p:nvPr>
        </p:nvGraphicFramePr>
        <p:xfrm>
          <a:off x="6880655" y="4251681"/>
          <a:ext cx="3509052" cy="2490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48111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CC3A721C-E14F-482C-032F-72F1AEA38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>
            <a:extLst>
              <a:ext uri="{FF2B5EF4-FFF2-40B4-BE49-F238E27FC236}">
                <a16:creationId xmlns:a16="http://schemas.microsoft.com/office/drawing/2014/main" id="{2FE43B79-294B-6EAB-FE02-0E37AC39D6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12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>
            <a:extLst>
              <a:ext uri="{FF2B5EF4-FFF2-40B4-BE49-F238E27FC236}">
                <a16:creationId xmlns:a16="http://schemas.microsoft.com/office/drawing/2014/main" id="{FD2EAFC1-87D5-32C5-E8FD-4BFBA17815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7327" y="2926539"/>
            <a:ext cx="2642941" cy="1004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44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36562</TotalTime>
  <Words>2603</Words>
  <Application>Microsoft Office PowerPoint</Application>
  <PresentationFormat>Personalizado</PresentationFormat>
  <Paragraphs>604</Paragraphs>
  <Slides>70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70</vt:i4>
      </vt:variant>
    </vt:vector>
  </HeadingPairs>
  <TitlesOfParts>
    <vt:vector size="77" baseType="lpstr">
      <vt:lpstr>Aptos</vt:lpstr>
      <vt:lpstr>Arial</vt:lpstr>
      <vt:lpstr>Calibri</vt:lpstr>
      <vt:lpstr>Calibri Light</vt:lpstr>
      <vt:lpstr>Hind Madurai</vt:lpstr>
      <vt:lpstr>Hind Madurai SemiBold</vt:lpstr>
      <vt:lpstr>Office 2013 - Tema de 2022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Armando rosero garcia</dc:creator>
  <cp:lastModifiedBy>Sistemas</cp:lastModifiedBy>
  <cp:revision>555</cp:revision>
  <cp:lastPrinted>2024-11-12T15:50:28Z</cp:lastPrinted>
  <dcterms:created xsi:type="dcterms:W3CDTF">2023-12-07T08:07:07Z</dcterms:created>
  <dcterms:modified xsi:type="dcterms:W3CDTF">2026-08-14T14:21:34Z</dcterms:modified>
</cp:coreProperties>
</file>